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1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gs/tag48.xml" ContentType="application/vnd.openxmlformats-officedocument.presentationml.tags+xml"/>
  <Override PartName="/ppt/tags/tag93.xml" ContentType="application/vnd.openxmlformats-officedocument.presentationml.tags+xml"/>
  <Override PartName="/ppt/tags/tag181.xml" ContentType="application/vnd.openxmlformats-officedocument.presentationml.tags+xml"/>
  <Override PartName="/ppt/tags/tag49.xml" ContentType="application/vnd.openxmlformats-officedocument.presentationml.tags+xml"/>
  <Override PartName="/ppt/tags/tag180.xml" ContentType="application/vnd.openxmlformats-officedocument.presentationml.tags+xml"/>
  <Override PartName="/ppt/tags/tag47.xml" ContentType="application/vnd.openxmlformats-officedocument.presentationml.tags+xml"/>
  <Override PartName="/ppt/tags/tag185.xml" ContentType="application/vnd.openxmlformats-officedocument.presentationml.tags+xml"/>
  <Override PartName="/ppt/tags/tag183.xml" ContentType="application/vnd.openxmlformats-officedocument.presentationml.tags+xml"/>
  <Override PartName="/ppt/tags/tag188.xml" ContentType="application/vnd.openxmlformats-officedocument.presentationml.tags+xml"/>
  <Override PartName="/ppt/tags/tag187.xml" ContentType="application/vnd.openxmlformats-officedocument.presentationml.tags+xml"/>
  <Override PartName="/ppt/tags/tag44.xml" ContentType="application/vnd.openxmlformats-officedocument.presentationml.tags+xml"/>
  <Override PartName="/ppt/tags/tag186.xml" ContentType="application/vnd.openxmlformats-officedocument.presentationml.tags+xml"/>
  <Override PartName="/ppt/tags/tag45.xml" ContentType="application/vnd.openxmlformats-officedocument.presentationml.tags+xml"/>
  <Override PartName="/ppt/tags/tag179.xml" ContentType="application/vnd.openxmlformats-officedocument.presentationml.tags+xml"/>
  <Override PartName="/ppt/tags/tag46.xml" ContentType="application/vnd.openxmlformats-officedocument.presentationml.tags+xml"/>
  <Override PartName="/ppt/tags/tag184.xml" ContentType="application/vnd.openxmlformats-officedocument.presentationml.tags+xml"/>
  <Override PartName="/ppt/tags/tag182.xml" ContentType="application/vnd.openxmlformats-officedocument.presentationml.tags+xml"/>
  <Override PartName="/ppt/tags/tag189.xml" ContentType="application/vnd.openxmlformats-officedocument.presentationml.tags+xml"/>
  <Override PartName="/ppt/tags/tag178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59.xml" ContentType="application/vnd.openxmlformats-officedocument.presentationml.tags+xml"/>
  <Override PartName="/ppt/tags/tag58.xml" ContentType="application/vnd.openxmlformats-officedocument.presentationml.tags+xml"/>
  <Override PartName="/ppt/tags/tag57.xml" ContentType="application/vnd.openxmlformats-officedocument.presentationml.tags+xml"/>
  <Override PartName="/ppt/tags/tag177.xml" ContentType="application/vnd.openxmlformats-officedocument.presentationml.tags+xml"/>
  <Override PartName="/ppt/tags/tag51.xml" ContentType="application/vnd.openxmlformats-officedocument.presentationml.tags+xml"/>
  <Override PartName="/ppt/tags/tag176.xml" ContentType="application/vnd.openxmlformats-officedocument.presentationml.tags+xml"/>
  <Override PartName="/ppt/tags/tag175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0.xml" ContentType="application/vnd.openxmlformats-officedocument.presentationml.tags+xml"/>
  <Override PartName="/ppt/tags/tag38.xml" ContentType="application/vnd.openxmlformats-officedocument.presentationml.tags+xml"/>
  <Override PartName="/docProps/core.xml" ContentType="application/vnd.openxmlformats-package.core-propertie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12.xml" ContentType="application/vnd.openxmlformats-officedocument.presentationml.tags+xml"/>
  <Override PartName="/ppt/tags/tag11.xml" ContentType="application/vnd.openxmlformats-officedocument.presentationml.tags+xml"/>
  <Override PartName="/ppt/tags/tag10.xml" ContentType="application/vnd.openxmlformats-officedocument.presentationml.tag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docProps/app.xml" ContentType="application/vnd.openxmlformats-officedocument.extended-properties+xml"/>
  <Override PartName="/ppt/tags/tag34.xml" ContentType="application/vnd.openxmlformats-officedocument.presentationml.tags+xml"/>
  <Override PartName="/ppt/tags/tag33.xml" ContentType="application/vnd.openxmlformats-officedocument.presentationml.tags+xml"/>
  <Override PartName="/ppt/tags/tag32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customXml/itemProps1.xml" ContentType="application/vnd.openxmlformats-officedocument.customXmlProperties+xml"/>
  <Override PartName="/ppt/tags/tag31.xml" ContentType="application/vnd.openxmlformats-officedocument.presentationml.tags+xml"/>
  <Override PartName="/ppt/tags/tag43.xml" ContentType="application/vnd.openxmlformats-officedocument.presentationml.tags+xml"/>
  <Override PartName="/ppt/tags/tag71.xml" ContentType="application/vnd.openxmlformats-officedocument.presentationml.tags+xml"/>
  <Override PartName="/ppt/tags/tag70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2.xml" ContentType="application/vnd.openxmlformats-officedocument.presentationml.tags+xml"/>
  <Override PartName="/ppt/tags/tag121.xml" ContentType="application/vnd.openxmlformats-officedocument.presentationml.tags+xml"/>
  <Override PartName="/ppt/tags/tag120.xml" ContentType="application/vnd.openxmlformats-officedocument.presentationml.tags+xml"/>
  <Override PartName="/ppt/tags/tag89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2.xml" ContentType="application/vnd.openxmlformats-officedocument.presentationml.tags+xml"/>
  <Override PartName="/ppt/tags/tag131.xml" ContentType="application/vnd.openxmlformats-officedocument.presentationml.tags+xml"/>
  <Override PartName="/ppt/tags/tag130.xml" ContentType="application/vnd.openxmlformats-officedocument.presentationml.tags+xml"/>
  <Override PartName="/ppt/tags/tag129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90.xml" ContentType="application/vnd.openxmlformats-officedocument.presentationml.tags+xml"/>
  <Override PartName="/ppt/tags/tag116.xml" ContentType="application/vnd.openxmlformats-officedocument.presentationml.tags+xml"/>
  <Override PartName="/ppt/tags/tag115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92.xml" ContentType="application/vnd.openxmlformats-officedocument.presentationml.tags+xml"/>
  <Override PartName="/ppt/tags/tag98.xml" ContentType="application/vnd.openxmlformats-officedocument.presentationml.tags+xml"/>
  <Override PartName="/ppt/tags/tag97.xml" ContentType="application/vnd.openxmlformats-officedocument.presentationml.tags+xml"/>
  <Override PartName="/ppt/tags/tag96.xml" ContentType="application/vnd.openxmlformats-officedocument.presentationml.tags+xml"/>
  <Override PartName="/ppt/tags/tag95.xml" ContentType="application/vnd.openxmlformats-officedocument.presentationml.tags+xml"/>
  <Override PartName="/ppt/tags/tag94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91.xml" ContentType="application/vnd.openxmlformats-officedocument.presentationml.tags+xml"/>
  <Override PartName="/ppt/tags/tag110.xml" ContentType="application/vnd.openxmlformats-officedocument.presentationml.tags+xml"/>
  <Override PartName="/ppt/tags/tag109.xml" ContentType="application/vnd.openxmlformats-officedocument.presentationml.tags+xml"/>
  <Override PartName="/ppt/tags/tag108.xml" ContentType="application/vnd.openxmlformats-officedocument.presentationml.tags+xml"/>
  <Override PartName="/ppt/tags/tag107.xml" ContentType="application/vnd.openxmlformats-officedocument.presentationml.tags+xml"/>
  <Override PartName="/ppt/tags/tag10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80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81.xml" ContentType="application/vnd.openxmlformats-officedocument.presentationml.tags+xml"/>
  <Override PartName="/ppt/tags/tag166.xml" ContentType="application/vnd.openxmlformats-officedocument.presentationml.tags+xml"/>
  <Override PartName="/ppt/tags/tag165.xml" ContentType="application/vnd.openxmlformats-officedocument.presentationml.tags+xml"/>
  <Override PartName="/ppt/tags/tag82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75.xml" ContentType="application/vnd.openxmlformats-officedocument.presentationml.tags+xml"/>
  <Override PartName="/ppt/tags/tag74.xml" ContentType="application/vnd.openxmlformats-officedocument.presentationml.tags+xml"/>
  <Override PartName="/ppt/tags/tag73.xml" ContentType="application/vnd.openxmlformats-officedocument.presentationml.tags+xml"/>
  <Override PartName="/ppt/tags/tag72.xml" ContentType="application/vnd.openxmlformats-officedocument.presentationml.tags+xml"/>
  <Override PartName="/ppt/tags/tag76.xml" ContentType="application/vnd.openxmlformats-officedocument.presentationml.tags+xml"/>
  <Override PartName="/ppt/tags/tag174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173.xml" ContentType="application/vnd.openxmlformats-officedocument.presentationml.tags+xml"/>
  <Override PartName="/ppt/tags/tag161.xml" ContentType="application/vnd.openxmlformats-officedocument.presentationml.tags+xml"/>
  <Override PartName="/ppt/tags/tag160.xml" ContentType="application/vnd.openxmlformats-officedocument.presentationml.tags+xml"/>
  <Override PartName="/ppt/tags/tag159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85.xml" ContentType="application/vnd.openxmlformats-officedocument.presentationml.tags+xml"/>
  <Override PartName="/ppt/tags/tag147.xml" ContentType="application/vnd.openxmlformats-officedocument.presentationml.tags+xml"/>
  <Override PartName="/ppt/tags/tag144.xml" ContentType="application/vnd.openxmlformats-officedocument.presentationml.tags+xml"/>
  <Override PartName="/ppt/tags/tag143.xml" ContentType="application/vnd.openxmlformats-officedocument.presentationml.tags+xml"/>
  <Override PartName="/ppt/tags/tag142.xml" ContentType="application/vnd.openxmlformats-officedocument.presentationml.tags+xml"/>
  <Override PartName="/ppt/tags/tag141.xml" ContentType="application/vnd.openxmlformats-officedocument.presentationml.tags+xml"/>
  <Override PartName="/ppt/tags/tag86.xml" ContentType="application/vnd.openxmlformats-officedocument.presentationml.tags+xml"/>
  <Override PartName="/ppt/tags/tag140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6.xml" ContentType="application/vnd.openxmlformats-officedocument.presentationml.tags+xml"/>
  <Override PartName="/ppt/tags/tag83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5.xml" ContentType="application/vnd.openxmlformats-officedocument.presentationml.tags+xml"/>
  <Override PartName="/ppt/tags/tag154.xml" ContentType="application/vnd.openxmlformats-officedocument.presentationml.tags+xml"/>
  <Override PartName="/ppt/tags/tag153.xml" ContentType="application/vnd.openxmlformats-officedocument.presentationml.tags+xml"/>
  <Override PartName="/ppt/tags/tag152.xml" ContentType="application/vnd.openxmlformats-officedocument.presentationml.tags+xml"/>
  <Override PartName="/ppt/tags/tag84.xml" ContentType="application/vnd.openxmlformats-officedocument.presentationml.tags+xml"/>
  <Override PartName="/ppt/tags/tag151.xml" ContentType="application/vnd.openxmlformats-officedocument.presentationml.tags+xml"/>
  <Override PartName="/ppt/tags/tag69.xml" ContentType="application/vnd.openxmlformats-officedocument.presentationml.tags+xml"/>
  <Override PartName="/customXml/itemProps4.xml" ContentType="application/vnd.openxmlformats-officedocument.customXmlProperties+xml"/>
  <Override PartName="/customXml/itemProps3.xml" ContentType="application/vnd.openxmlformats-officedocument.customXmlProperties+xml"/>
  <Override PartName="/customXml/itemProps2.xml" ContentType="application/vnd.openxmlformats-officedocument.customXmlProperties+xml"/>
  <Override PartName="/customXml/itemProps5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99" r:id="rId2"/>
  </p:sldMasterIdLst>
  <p:notesMasterIdLst>
    <p:notesMasterId r:id="rId17"/>
  </p:notesMasterIdLst>
  <p:handoutMasterIdLst>
    <p:handoutMasterId r:id="rId18"/>
  </p:handoutMasterIdLst>
  <p:sldIdLst>
    <p:sldId id="256" r:id="rId3"/>
    <p:sldId id="258" r:id="rId4"/>
    <p:sldId id="283" r:id="rId5"/>
    <p:sldId id="281" r:id="rId6"/>
    <p:sldId id="276" r:id="rId7"/>
    <p:sldId id="264" r:id="rId8"/>
    <p:sldId id="265" r:id="rId9"/>
    <p:sldId id="279" r:id="rId10"/>
    <p:sldId id="277" r:id="rId11"/>
    <p:sldId id="280" r:id="rId12"/>
    <p:sldId id="282" r:id="rId13"/>
    <p:sldId id="267" r:id="rId14"/>
    <p:sldId id="284" r:id="rId15"/>
    <p:sldId id="260" r:id="rId16"/>
  </p:sldIdLst>
  <p:sldSz cx="9144000" cy="5148263"/>
  <p:notesSz cx="6858000" cy="9144000"/>
  <p:custDataLst>
    <p:tags r:id="rId19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DAEF"/>
    <a:srgbClr val="CFE6F4"/>
    <a:srgbClr val="E7F3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3783" autoAdjust="0"/>
  </p:normalViewPr>
  <p:slideViewPr>
    <p:cSldViewPr>
      <p:cViewPr>
        <p:scale>
          <a:sx n="110" d="100"/>
          <a:sy n="110" d="100"/>
        </p:scale>
        <p:origin x="-1560" y="-588"/>
      </p:cViewPr>
      <p:guideLst>
        <p:guide orient="horz" pos="1622"/>
        <p:guide orient="horz" pos="214"/>
        <p:guide orient="horz" pos="714"/>
        <p:guide orient="horz" pos="2807"/>
        <p:guide orient="horz" pos="3120"/>
        <p:guide pos="3004"/>
        <p:guide pos="626"/>
        <p:guide pos="1791"/>
        <p:guide pos="3112"/>
        <p:guide pos="4195"/>
        <p:guide pos="4308"/>
        <p:guide pos="5448"/>
        <p:guide pos="1896"/>
      </p:guideLst>
    </p:cSldViewPr>
  </p:slideViewPr>
  <p:outlineViewPr>
    <p:cViewPr>
      <p:scale>
        <a:sx n="33" d="100"/>
        <a:sy n="33" d="100"/>
      </p:scale>
      <p:origin x="0" y="2508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1" d="100"/>
          <a:sy n="81" d="100"/>
        </p:scale>
        <p:origin x="-333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26" Type="http://schemas.openxmlformats.org/officeDocument/2006/relationships/customXml" Target="../customXml/item4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customXml" Target="../customXml/item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ustomXml" Target="../customXml/item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Relationship Id="rId27" Type="http://schemas.openxmlformats.org/officeDocument/2006/relationships/customXml" Target="../customXml/item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C5664-46DA-4CAE-8F7B-A270FF4B2B96}" type="datetimeFigureOut">
              <a:rPr lang="en-US" smtClean="0"/>
              <a:t>4/14/2016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377899-81A6-468F-AF97-88D7E3D645E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feld 7"/>
          <p:cNvSpPr txBox="1"/>
          <p:nvPr/>
        </p:nvSpPr>
        <p:spPr>
          <a:xfrm>
            <a:off x="0" y="8676456"/>
            <a:ext cx="2649016" cy="4675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[[</a:t>
            </a:r>
            <a:r>
              <a:rPr lang="en-US" sz="800" kern="120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GetMasterPropertyValue</a:t>
            </a:r>
            <a:r>
              <a:rPr lang="en-US" sz="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("</a:t>
            </a:r>
            <a:r>
              <a:rPr lang="en-US" sz="800" kern="120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CustomField</a:t>
            </a:r>
            <a:r>
              <a:rPr lang="en-US" sz="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","</a:t>
            </a:r>
            <a:r>
              <a:rPr lang="en-US" sz="800" kern="120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PPClassificationFooter</a:t>
            </a:r>
            <a:r>
              <a:rPr lang="en-US" sz="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")]]</a:t>
            </a:r>
          </a:p>
          <a:p>
            <a:endParaRPr lang="en-US" sz="8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4623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B6C743-A10E-47C8-BC59-1F4C5357CECD}" type="datetimeFigureOut">
              <a:rPr lang="en-US" smtClean="0"/>
              <a:t>4/14/2016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8E930A-5398-49B6-87A7-9857631F53A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0" y="8676456"/>
            <a:ext cx="2649016" cy="4675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[[</a:t>
            </a:r>
            <a:r>
              <a:rPr lang="en-US" sz="800" kern="120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GetMasterPropertyValue</a:t>
            </a:r>
            <a:r>
              <a:rPr lang="en-US" sz="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("</a:t>
            </a:r>
            <a:r>
              <a:rPr lang="en-US" sz="800" kern="120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CustomField</a:t>
            </a:r>
            <a:r>
              <a:rPr lang="en-US" sz="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","</a:t>
            </a:r>
            <a:r>
              <a:rPr lang="en-US" sz="800" kern="120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PPClassificationFooter</a:t>
            </a:r>
            <a:r>
              <a:rPr lang="en-US" sz="8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")]]</a:t>
            </a:r>
          </a:p>
          <a:p>
            <a:endParaRPr lang="en-US" sz="8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604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620A4-8A4E-468A-821A-24214D3A3FBA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3060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620A4-8A4E-468A-821A-24214D3A3FBA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3060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620A4-8A4E-468A-821A-24214D3A3FBA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3060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algn="just">
              <a:spcBef>
                <a:spcPts val="198"/>
              </a:spcBef>
            </a:pPr>
            <a:r>
              <a:rPr lang="en-GB" altLang="de-DE" sz="900" b="1" dirty="0" smtClean="0">
                <a:cs typeface="Arial" charset="0"/>
              </a:rPr>
              <a:t>MiFID II</a:t>
            </a:r>
            <a:r>
              <a:rPr lang="en-GB" altLang="de-DE" sz="900" dirty="0" smtClean="0">
                <a:cs typeface="Arial" charset="0"/>
              </a:rPr>
              <a:t> and </a:t>
            </a:r>
            <a:r>
              <a:rPr lang="en-GB" altLang="de-DE" sz="900" b="1" dirty="0" err="1" smtClean="0">
                <a:cs typeface="Arial" charset="0"/>
              </a:rPr>
              <a:t>MiFIR</a:t>
            </a:r>
            <a:r>
              <a:rPr lang="en-GB" altLang="de-DE" sz="900" dirty="0" smtClean="0">
                <a:cs typeface="Arial" charset="0"/>
              </a:rPr>
              <a:t> are an extension of the existing MiFID/</a:t>
            </a:r>
            <a:r>
              <a:rPr lang="en-GB" altLang="de-DE" sz="900" dirty="0" err="1" smtClean="0">
                <a:cs typeface="Arial" charset="0"/>
              </a:rPr>
              <a:t>MiFIR</a:t>
            </a:r>
            <a:r>
              <a:rPr lang="en-GB" altLang="de-DE" sz="900" dirty="0" smtClean="0">
                <a:cs typeface="Arial" charset="0"/>
              </a:rPr>
              <a:t>. The directive goal is to “raise the bar” in the EU financial markets in the following areas: </a:t>
            </a:r>
          </a:p>
          <a:p>
            <a:pPr marL="0" lvl="1" algn="just">
              <a:spcBef>
                <a:spcPts val="198"/>
              </a:spcBef>
            </a:pPr>
            <a:r>
              <a:rPr lang="en-GB" altLang="de-DE" sz="900" i="1" dirty="0" smtClean="0">
                <a:cs typeface="Arial" charset="0"/>
              </a:rPr>
              <a:t>transparency, microstructural issues,  data publication and access, requirements applying to trading venues, commodity derivatives, market data reporting, post trade issues and investor protection (best execution).</a:t>
            </a:r>
          </a:p>
          <a:p>
            <a:pPr marL="0" lvl="1" algn="just">
              <a:spcBef>
                <a:spcPts val="198"/>
              </a:spcBef>
            </a:pPr>
            <a:r>
              <a:rPr lang="en-GB" altLang="de-DE" sz="900" dirty="0" smtClean="0">
                <a:cs typeface="Arial" charset="0"/>
              </a:rPr>
              <a:t>The Directives /Regulations will go into practice on </a:t>
            </a:r>
            <a:r>
              <a:rPr lang="en-GB" altLang="de-DE" sz="900" b="1" dirty="0" smtClean="0">
                <a:cs typeface="Arial" charset="0"/>
              </a:rPr>
              <a:t>January 2018</a:t>
            </a:r>
            <a:r>
              <a:rPr lang="en-GB" altLang="de-DE" sz="900" dirty="0" smtClean="0">
                <a:cs typeface="Arial" charset="0"/>
              </a:rPr>
              <a:t>. The directives are influencing also non-EU countries, like Switzerland, that is in the legislation process of  </a:t>
            </a:r>
            <a:r>
              <a:rPr lang="en-GB" altLang="de-DE" sz="900" dirty="0" err="1" smtClean="0">
                <a:cs typeface="Arial" charset="0"/>
              </a:rPr>
              <a:t>FinSA</a:t>
            </a:r>
            <a:r>
              <a:rPr lang="en-GB" altLang="de-DE" sz="900" dirty="0" smtClean="0">
                <a:cs typeface="Arial" charset="0"/>
              </a:rPr>
              <a:t> - Financial Services Act (FIDLEG).</a:t>
            </a:r>
          </a:p>
          <a:p>
            <a:pPr marL="0" lvl="1" algn="just">
              <a:spcBef>
                <a:spcPts val="198"/>
              </a:spcBef>
            </a:pPr>
            <a:endParaRPr lang="en-GB" altLang="de-DE" sz="900" dirty="0" smtClean="0">
              <a:cs typeface="Arial" charset="0"/>
            </a:endParaRPr>
          </a:p>
          <a:p>
            <a:r>
              <a:rPr lang="en-US" altLang="en-US" b="1" dirty="0" smtClean="0"/>
              <a:t>Transparency</a:t>
            </a:r>
            <a:r>
              <a:rPr lang="en-US" altLang="en-US" dirty="0" smtClean="0"/>
              <a:t> – the overall and most important goal of the directive, pre-/post</a:t>
            </a:r>
            <a:r>
              <a:rPr lang="en-US" altLang="en-US" baseline="0" dirty="0" smtClean="0"/>
              <a:t>-trade transparency</a:t>
            </a:r>
            <a:endParaRPr lang="en-US" altLang="en-US" sz="1100" dirty="0" smtClean="0"/>
          </a:p>
          <a:p>
            <a:r>
              <a:rPr lang="en-GB" altLang="en-US" b="1" dirty="0" smtClean="0"/>
              <a:t>Micro-structural Issues – </a:t>
            </a:r>
            <a:r>
              <a:rPr lang="en-GB" altLang="en-US" dirty="0" smtClean="0"/>
              <a:t>transparency concerning organizational standards related to </a:t>
            </a:r>
            <a:r>
              <a:rPr lang="en-GB" altLang="en-US" dirty="0" err="1" smtClean="0"/>
              <a:t>algo</a:t>
            </a:r>
            <a:r>
              <a:rPr lang="en-GB" altLang="en-US" dirty="0" smtClean="0"/>
              <a:t>-trading, disclosure of fee structure related to trading venues, tick-size for shares/depositary  receipts/funds, trading notifications</a:t>
            </a:r>
            <a:endParaRPr lang="en-US" altLang="en-US" sz="1100" dirty="0" smtClean="0"/>
          </a:p>
          <a:p>
            <a:r>
              <a:rPr lang="en-GB" altLang="en-US" b="1" dirty="0" smtClean="0"/>
              <a:t>Data Publication and Access – </a:t>
            </a:r>
            <a:r>
              <a:rPr lang="en-GB" altLang="en-US" dirty="0" smtClean="0"/>
              <a:t>organizational requirements</a:t>
            </a:r>
            <a:r>
              <a:rPr lang="en-GB" altLang="en-US" b="1" dirty="0" smtClean="0"/>
              <a:t> </a:t>
            </a:r>
            <a:r>
              <a:rPr lang="en-GB" altLang="en-US" dirty="0" smtClean="0"/>
              <a:t>concerning data reporting services providers, e.g.</a:t>
            </a:r>
            <a:r>
              <a:rPr lang="en-GB" altLang="en-US" baseline="0" dirty="0" smtClean="0"/>
              <a:t> Approved Reporting Mechanism (ARM), Approved Publication Arrangement (APA), Consolidated Tape Provider (CTP)</a:t>
            </a:r>
            <a:endParaRPr lang="en-US" altLang="en-US" sz="1100" dirty="0" smtClean="0"/>
          </a:p>
          <a:p>
            <a:r>
              <a:rPr lang="en-GB" altLang="en-US" b="1" dirty="0" smtClean="0"/>
              <a:t>Requirements Applying on and to Trading Venues –</a:t>
            </a:r>
            <a:r>
              <a:rPr lang="en-GB" altLang="en-US" dirty="0" smtClean="0"/>
              <a:t> admission,</a:t>
            </a:r>
            <a:r>
              <a:rPr lang="en-GB" altLang="en-US" baseline="0" dirty="0" smtClean="0"/>
              <a:t> </a:t>
            </a:r>
            <a:r>
              <a:rPr lang="en-US" altLang="en-US" dirty="0" smtClean="0"/>
              <a:t>suspension and removal of financial instruments from trading</a:t>
            </a:r>
            <a:endParaRPr lang="en-US" altLang="en-US" sz="1100" dirty="0" smtClean="0"/>
          </a:p>
          <a:p>
            <a:r>
              <a:rPr lang="en-GB" altLang="en-US" b="1" dirty="0" smtClean="0"/>
              <a:t>Commodity Derivatives – </a:t>
            </a:r>
            <a:r>
              <a:rPr lang="en-GB" altLang="en-US" dirty="0" smtClean="0"/>
              <a:t>methodology for calculation and the application of position limits for commodity derivatives traded on trading venues and OTC</a:t>
            </a:r>
            <a:endParaRPr lang="en-US" altLang="en-US" sz="1100" dirty="0" smtClean="0"/>
          </a:p>
          <a:p>
            <a:r>
              <a:rPr lang="en-US" altLang="en-US" b="1" dirty="0" smtClean="0"/>
              <a:t>Market Data Reporting</a:t>
            </a:r>
            <a:r>
              <a:rPr lang="en-US" altLang="en-US" dirty="0" smtClean="0"/>
              <a:t> – reporting obligations, obligation to supply</a:t>
            </a:r>
            <a:r>
              <a:rPr lang="en-US" altLang="en-US" baseline="0" dirty="0" smtClean="0"/>
              <a:t> financial instrument reference data,</a:t>
            </a:r>
            <a:r>
              <a:rPr lang="en-US" altLang="en-US" dirty="0" smtClean="0"/>
              <a:t> data relating to orders in financial instruments</a:t>
            </a:r>
            <a:endParaRPr lang="en-US" altLang="en-US" sz="1100" dirty="0" smtClean="0"/>
          </a:p>
          <a:p>
            <a:r>
              <a:rPr lang="en-US" altLang="en-US" b="1" dirty="0" smtClean="0"/>
              <a:t>Post</a:t>
            </a:r>
            <a:r>
              <a:rPr lang="en-US" altLang="en-US" dirty="0" smtClean="0"/>
              <a:t>-</a:t>
            </a:r>
            <a:r>
              <a:rPr lang="en-US" altLang="en-US" b="1" dirty="0" smtClean="0"/>
              <a:t>Trade Issues</a:t>
            </a:r>
            <a:r>
              <a:rPr lang="en-US" altLang="en-US" dirty="0" smtClean="0"/>
              <a:t> – obligation to clear derivatives traded on regulated markets and timing of acceptance for clearing</a:t>
            </a:r>
            <a:endParaRPr lang="en-US" altLang="en-US" sz="1100" dirty="0" smtClean="0"/>
          </a:p>
          <a:p>
            <a:r>
              <a:rPr lang="en-US" altLang="en-US" b="1" dirty="0" smtClean="0"/>
              <a:t>Best Execution </a:t>
            </a:r>
            <a:r>
              <a:rPr lang="en-US" altLang="en-US" dirty="0" smtClean="0"/>
              <a:t>– quality of the execution</a:t>
            </a:r>
            <a:endParaRPr lang="en-GB" altLang="de-DE" sz="900" dirty="0" smtClean="0">
              <a:cs typeface="Arial" charset="0"/>
            </a:endParaRPr>
          </a:p>
          <a:p>
            <a:endParaRPr lang="en-US" alt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E930A-5398-49B6-87A7-9857631F53A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963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620A4-8A4E-468A-821A-24214D3A3FBA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3060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620A4-8A4E-468A-821A-24214D3A3FBA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3060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620A4-8A4E-468A-821A-24214D3A3FBA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3060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620A4-8A4E-468A-821A-24214D3A3FBA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3060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620A4-8A4E-468A-821A-24214D3A3FBA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3060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620A4-8A4E-468A-821A-24214D3A3FBA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3060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8.xml"/><Relationship Id="rId7" Type="http://schemas.openxmlformats.org/officeDocument/2006/relationships/image" Target="../media/image2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tags" Target="../tags/tag5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9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tags" Target="../tags/tag5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9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tags" Target="../tags/tag6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9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tags" Target="../tags/tag71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9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tags" Target="../tags/tag7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9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tags" Target="../tags/tag8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9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tags" Target="../tags/tag8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9" Type="http://schemas.openxmlformats.org/officeDocument/2006/relationships/image" Target="../media/image19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tags" Target="../tags/tag9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10" Type="http://schemas.openxmlformats.org/officeDocument/2006/relationships/image" Target="../media/image19.png"/><Relationship Id="rId4" Type="http://schemas.openxmlformats.org/officeDocument/2006/relationships/tags" Target="../tags/tag96.xml"/><Relationship Id="rId9" Type="http://schemas.openxmlformats.org/officeDocument/2006/relationships/image" Target="../media/image21.jpe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tags" Target="../tags/tag101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9" Type="http://schemas.openxmlformats.org/officeDocument/2006/relationships/image" Target="../media/image19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tags" Target="../tags/tag10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9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3.xml"/><Relationship Id="rId7" Type="http://schemas.openxmlformats.org/officeDocument/2006/relationships/image" Target="../media/image4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tags" Target="../tags/tag11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10" Type="http://schemas.openxmlformats.org/officeDocument/2006/relationships/image" Target="../media/image1.png"/><Relationship Id="rId4" Type="http://schemas.openxmlformats.org/officeDocument/2006/relationships/tags" Target="../tags/tag114.xml"/><Relationship Id="rId9" Type="http://schemas.openxmlformats.org/officeDocument/2006/relationships/image" Target="../media/image24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tags" Target="../tags/tag11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9" Type="http://schemas.openxmlformats.org/officeDocument/2006/relationships/image" Target="../media/image19.pn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1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9" Type="http://schemas.openxmlformats.org/officeDocument/2006/relationships/image" Target="../media/image27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131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9" Type="http://schemas.openxmlformats.org/officeDocument/2006/relationships/image" Target="../media/image27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13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9" Type="http://schemas.openxmlformats.org/officeDocument/2006/relationships/image" Target="../media/image27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14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6" Type="http://schemas.openxmlformats.org/officeDocument/2006/relationships/tags" Target="../tags/tag146.xml"/><Relationship Id="rId5" Type="http://schemas.openxmlformats.org/officeDocument/2006/relationships/tags" Target="../tags/tag145.xml"/><Relationship Id="rId4" Type="http://schemas.openxmlformats.org/officeDocument/2006/relationships/tags" Target="../tags/tag144.xml"/><Relationship Id="rId9" Type="http://schemas.openxmlformats.org/officeDocument/2006/relationships/image" Target="../media/image27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149.xml"/><Relationship Id="rId7" Type="http://schemas.openxmlformats.org/officeDocument/2006/relationships/image" Target="../media/image31.png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51.xml"/><Relationship Id="rId4" Type="http://schemas.openxmlformats.org/officeDocument/2006/relationships/tags" Target="../tags/tag150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154.xml"/><Relationship Id="rId7" Type="http://schemas.openxmlformats.org/officeDocument/2006/relationships/image" Target="../media/image32.png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56.xml"/><Relationship Id="rId4" Type="http://schemas.openxmlformats.org/officeDocument/2006/relationships/tags" Target="../tags/tag155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159.xml"/><Relationship Id="rId7" Type="http://schemas.openxmlformats.org/officeDocument/2006/relationships/image" Target="../media/image33.png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1.xml"/><Relationship Id="rId4" Type="http://schemas.openxmlformats.org/officeDocument/2006/relationships/tags" Target="../tags/tag160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164.xml"/><Relationship Id="rId7" Type="http://schemas.openxmlformats.org/officeDocument/2006/relationships/image" Target="../media/image34.png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6.xml"/><Relationship Id="rId4" Type="http://schemas.openxmlformats.org/officeDocument/2006/relationships/tags" Target="../tags/tag165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18.xml"/><Relationship Id="rId7" Type="http://schemas.openxmlformats.org/officeDocument/2006/relationships/image" Target="../media/image6.jp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23.xml"/><Relationship Id="rId7" Type="http://schemas.openxmlformats.org/officeDocument/2006/relationships/image" Target="../media/image7.jpe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28.xml"/><Relationship Id="rId7" Type="http://schemas.openxmlformats.org/officeDocument/2006/relationships/image" Target="../media/image8.jpe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0.xml"/><Relationship Id="rId4" Type="http://schemas.openxmlformats.org/officeDocument/2006/relationships/tags" Target="../tags/tag29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33.xml"/><Relationship Id="rId7" Type="http://schemas.openxmlformats.org/officeDocument/2006/relationships/image" Target="../media/image9.jp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5.xml"/><Relationship Id="rId4" Type="http://schemas.openxmlformats.org/officeDocument/2006/relationships/tags" Target="../tags/tag34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3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10" Type="http://schemas.openxmlformats.org/officeDocument/2006/relationships/image" Target="../media/image11.png"/><Relationship Id="rId4" Type="http://schemas.openxmlformats.org/officeDocument/2006/relationships/tags" Target="../tags/tag39.xml"/><Relationship Id="rId9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44.xml"/><Relationship Id="rId7" Type="http://schemas.openxmlformats.org/officeDocument/2006/relationships/image" Target="../media/image12.jp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PPT_16-9_3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95"/>
          <a:stretch/>
        </p:blipFill>
        <p:spPr>
          <a:xfrm>
            <a:off x="0" y="2801597"/>
            <a:ext cx="9145278" cy="2353019"/>
          </a:xfrm>
          <a:prstGeom prst="rect">
            <a:avLst/>
          </a:prstGeom>
        </p:spPr>
      </p:pic>
      <p:sp>
        <p:nvSpPr>
          <p:cNvPr id="13" name="Textplatzhalter 64"/>
          <p:cNvSpPr>
            <a:spLocks noGrp="1"/>
          </p:cNvSpPr>
          <p:nvPr>
            <p:ph type="body" sz="quarter" idx="11" hasCustomPrompt="1"/>
            <p:custDataLst>
              <p:tags r:id="rId1"/>
            </p:custDataLst>
          </p:nvPr>
        </p:nvSpPr>
        <p:spPr>
          <a:xfrm>
            <a:off x="1014384" y="2651366"/>
            <a:ext cx="3759230" cy="372680"/>
          </a:xfrm>
        </p:spPr>
        <p:txBody>
          <a:bodyPr wrap="none" lIns="0" rIns="0">
            <a:noAutofit/>
          </a:bodyPr>
          <a:lstStyle>
            <a:lvl1pPr marL="0" indent="0">
              <a:buFontTx/>
              <a:buNone/>
              <a:defRPr sz="14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 err="1" smtClean="0"/>
              <a:t>Author</a:t>
            </a:r>
            <a:r>
              <a:rPr lang="de-DE" dirty="0" smtClean="0"/>
              <a:t>, Date</a:t>
            </a:r>
            <a:endParaRPr lang="de-CH" dirty="0"/>
          </a:p>
        </p:txBody>
      </p:sp>
      <p:sp>
        <p:nvSpPr>
          <p:cNvPr id="16" name="Titel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003801" y="1041488"/>
            <a:ext cx="5670053" cy="924068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>
                <a:solidFill>
                  <a:srgbClr val="000000"/>
                </a:solidFill>
              </a:defRPr>
            </a:lvl1pPr>
          </a:lstStyle>
          <a:p>
            <a:r>
              <a:rPr lang="en-GB" noProof="0" dirty="0" smtClean="0"/>
              <a:t>Click to add title</a:t>
            </a:r>
            <a:endParaRPr lang="en-US" noProof="0" dirty="0"/>
          </a:p>
        </p:txBody>
      </p:sp>
      <p:sp>
        <p:nvSpPr>
          <p:cNvPr id="22" name="Untertitel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003801" y="1965556"/>
            <a:ext cx="5670053" cy="68581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Click to add subtitle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" y="0"/>
            <a:ext cx="5510253" cy="1223971"/>
          </a:xfrm>
          <a:prstGeom prst="rect">
            <a:avLst/>
          </a:prstGeom>
        </p:spPr>
      </p:pic>
      <p:sp>
        <p:nvSpPr>
          <p:cNvPr id="8" name="Textfeld 7"/>
          <p:cNvSpPr txBox="1"/>
          <p:nvPr>
            <p:custDataLst>
              <p:tags r:id="rId5"/>
            </p:custDataLst>
          </p:nvPr>
        </p:nvSpPr>
        <p:spPr>
          <a:xfrm>
            <a:off x="1014465" y="2924648"/>
            <a:ext cx="37575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fr-FR" sz="1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02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hal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ayhan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7532" cy="5148263"/>
          </a:xfrm>
          <a:prstGeom prst="rect">
            <a:avLst/>
          </a:prstGeom>
        </p:spPr>
      </p:pic>
      <p:sp>
        <p:nvSpPr>
          <p:cNvPr id="5" name="Inhaltsplatzhalter 2"/>
          <p:cNvSpPr>
            <a:spLocks noGrp="1"/>
          </p:cNvSpPr>
          <p:nvPr>
            <p:ph idx="1" hasCustomPrompt="1"/>
            <p:custDataLst>
              <p:tags r:id="rId1"/>
            </p:custDataLst>
          </p:nvPr>
        </p:nvSpPr>
        <p:spPr>
          <a:xfrm>
            <a:off x="998543" y="1173163"/>
            <a:ext cx="7634287" cy="3282950"/>
          </a:xfrm>
        </p:spPr>
        <p:txBody>
          <a:bodyPr lIns="0" tIns="0" rIns="0" bIns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Symbol" panose="05050102010706020507" pitchFamily="18" charset="2"/>
              <a:buChar char="-"/>
              <a:defRPr sz="1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mbol" panose="05050102010706020507" pitchFamily="18" charset="2"/>
              <a:buChar char="-"/>
              <a:defRPr sz="1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mbol" panose="05050102010706020507" pitchFamily="18" charset="2"/>
              <a:buChar char="-"/>
              <a:defRPr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mbol" panose="05050102010706020507" pitchFamily="18" charset="2"/>
              <a:buChar char="-"/>
              <a:defRPr sz="1400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text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CH" dirty="0"/>
          </a:p>
        </p:txBody>
      </p:sp>
      <p:sp>
        <p:nvSpPr>
          <p:cNvPr id="13" name="Datumsplatzhalter 13"/>
          <p:cNvSpPr>
            <a:spLocks noGrp="1"/>
          </p:cNvSpPr>
          <p:nvPr>
            <p:ph type="dt" sz="half" idx="2"/>
            <p:custDataLst>
              <p:tags r:id="rId2"/>
            </p:custDataLst>
          </p:nvPr>
        </p:nvSpPr>
        <p:spPr>
          <a:xfrm>
            <a:off x="3934150" y="4828470"/>
            <a:ext cx="936300" cy="143836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 b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B53603B7-8B55-4D56-AC67-3FCE09D458E4}" type="datetime1">
              <a:rPr lang="en-US" smtClean="0"/>
              <a:t>4/14/2016</a:t>
            </a:fld>
            <a:endParaRPr lang="en-US" dirty="0"/>
          </a:p>
        </p:txBody>
      </p:sp>
      <p:sp>
        <p:nvSpPr>
          <p:cNvPr id="17" name="Titel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003803" y="261550"/>
            <a:ext cx="7616325" cy="640150"/>
          </a:xfrm>
        </p:spPr>
        <p:txBody>
          <a:bodyPr>
            <a:norm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title</a:t>
            </a:r>
            <a:endParaRPr lang="de-DE" dirty="0"/>
          </a:p>
        </p:txBody>
      </p:sp>
      <p:sp>
        <p:nvSpPr>
          <p:cNvPr id="9" name="Textfeld 8"/>
          <p:cNvSpPr txBox="1"/>
          <p:nvPr>
            <p:custDataLst>
              <p:tags r:id="rId4"/>
            </p:custDataLst>
          </p:nvPr>
        </p:nvSpPr>
        <p:spPr>
          <a:xfrm>
            <a:off x="1940400" y="4827602"/>
            <a:ext cx="1915200" cy="144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800" kern="1200" smtClean="0">
                <a:solidFill>
                  <a:srgbClr val="FFFFFF"/>
                </a:solidFill>
                <a:latin typeface="Arial" pitchFamily="34" charset="0"/>
                <a:ea typeface="+mn-ea"/>
                <a:cs typeface="Arial" pitchFamily="34" charset="0"/>
              </a:rPr>
              <a:t>Financial Information</a:t>
            </a:r>
            <a:endParaRPr lang="de-CH" sz="800" kern="1200" dirty="0" smtClean="0">
              <a:solidFill>
                <a:srgbClr val="FFFFFF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0" name="Picture 2" descr="\\cooper\Projects\SIX Group - officeatwork\Projects\PowerPoint\2015\Desktriptoren\SIX Innen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406" y="4752003"/>
            <a:ext cx="649287" cy="17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liennummernplatzhalter 3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>
          <a:xfrm>
            <a:off x="1260000" y="4827602"/>
            <a:ext cx="467656" cy="1439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F42FDE4-A7DD-41A7-A0A6-9B649FB43336}" type="slidenum">
              <a:rPr lang="en-US" smtClean="0"/>
              <a:pPr/>
              <a:t>‹#›</a:t>
            </a:fld>
            <a:endParaRPr lang="en-US" sz="1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Textfeld 13"/>
          <p:cNvSpPr txBox="1"/>
          <p:nvPr>
            <p:custDataLst>
              <p:tags r:id="rId6"/>
            </p:custDataLst>
          </p:nvPr>
        </p:nvSpPr>
        <p:spPr>
          <a:xfrm>
            <a:off x="1008000" y="4827601"/>
            <a:ext cx="683680" cy="144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800" kern="120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rPr>
              <a:t>Page</a:t>
            </a:r>
            <a:endParaRPr lang="de-CH" sz="800" kern="1200" dirty="0" smtClean="0">
              <a:solidFill>
                <a:schemeClr val="bg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62922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nhal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PAT_3556 1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9141182" cy="5148263"/>
          </a:xfrm>
          <a:prstGeom prst="rect">
            <a:avLst/>
          </a:prstGeom>
        </p:spPr>
      </p:pic>
      <p:sp>
        <p:nvSpPr>
          <p:cNvPr id="23" name="Inhaltsplatzhalter 2"/>
          <p:cNvSpPr>
            <a:spLocks noGrp="1"/>
          </p:cNvSpPr>
          <p:nvPr>
            <p:ph idx="1" hasCustomPrompt="1"/>
            <p:custDataLst>
              <p:tags r:id="rId1"/>
            </p:custDataLst>
          </p:nvPr>
        </p:nvSpPr>
        <p:spPr>
          <a:xfrm>
            <a:off x="998543" y="1173163"/>
            <a:ext cx="7634287" cy="3282950"/>
          </a:xfrm>
        </p:spPr>
        <p:txBody>
          <a:bodyPr lIns="0" tIns="0" rIns="0" bIns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Symbol" panose="05050102010706020507" pitchFamily="18" charset="2"/>
              <a:buChar char="-"/>
              <a:defRPr sz="1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mbol" panose="05050102010706020507" pitchFamily="18" charset="2"/>
              <a:buChar char="-"/>
              <a:defRPr sz="1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mbol" panose="05050102010706020507" pitchFamily="18" charset="2"/>
              <a:buChar char="-"/>
              <a:defRPr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mbol" panose="05050102010706020507" pitchFamily="18" charset="2"/>
              <a:buChar char="-"/>
              <a:defRPr sz="1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text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CH" dirty="0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003803" y="261550"/>
            <a:ext cx="7616325" cy="640150"/>
          </a:xfrm>
        </p:spPr>
        <p:txBody>
          <a:bodyPr>
            <a:norm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title</a:t>
            </a:r>
            <a:endParaRPr lang="de-DE" dirty="0"/>
          </a:p>
        </p:txBody>
      </p:sp>
      <p:pic>
        <p:nvPicPr>
          <p:cNvPr id="9" name="Picture 2" descr="\\cooper\Projects\SIX Group - officeatwork\Projects\PowerPoint\2015\Desktriptoren\SIX Innen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406" y="4752003"/>
            <a:ext cx="649287" cy="17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Datumsplatzhalter 1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>
          <a:xfrm>
            <a:off x="3934150" y="4828470"/>
            <a:ext cx="936300" cy="143836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 b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B53603B7-8B55-4D56-AC67-3FCE09D458E4}" type="datetime1">
              <a:rPr lang="en-US" smtClean="0"/>
              <a:t>4/14/2016</a:t>
            </a:fld>
            <a:endParaRPr lang="en-US" dirty="0"/>
          </a:p>
        </p:txBody>
      </p:sp>
      <p:sp>
        <p:nvSpPr>
          <p:cNvPr id="13" name="Textfeld 12"/>
          <p:cNvSpPr txBox="1"/>
          <p:nvPr>
            <p:custDataLst>
              <p:tags r:id="rId4"/>
            </p:custDataLst>
          </p:nvPr>
        </p:nvSpPr>
        <p:spPr>
          <a:xfrm>
            <a:off x="1940400" y="4827602"/>
            <a:ext cx="1915200" cy="144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800" kern="1200" smtClean="0">
                <a:solidFill>
                  <a:srgbClr val="FFFFFF"/>
                </a:solidFill>
                <a:latin typeface="Arial" pitchFamily="34" charset="0"/>
                <a:ea typeface="+mn-ea"/>
                <a:cs typeface="Arial" pitchFamily="34" charset="0"/>
              </a:rPr>
              <a:t>Financial Information</a:t>
            </a:r>
            <a:endParaRPr lang="de-CH" sz="800" kern="1200" dirty="0" smtClean="0">
              <a:solidFill>
                <a:srgbClr val="FFFFFF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5" name="Foliennummernplatzhalter 3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>
          <a:xfrm>
            <a:off x="1260000" y="4827602"/>
            <a:ext cx="467656" cy="1439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F42FDE4-A7DD-41A7-A0A6-9B649FB43336}" type="slidenum">
              <a:rPr lang="en-US" smtClean="0"/>
              <a:pPr/>
              <a:t>‹#›</a:t>
            </a:fld>
            <a:endParaRPr lang="en-US" sz="1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Textfeld 15"/>
          <p:cNvSpPr txBox="1"/>
          <p:nvPr>
            <p:custDataLst>
              <p:tags r:id="rId6"/>
            </p:custDataLst>
          </p:nvPr>
        </p:nvSpPr>
        <p:spPr>
          <a:xfrm>
            <a:off x="1008000" y="4827601"/>
            <a:ext cx="683680" cy="144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800" kern="120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rPr>
              <a:t>Page</a:t>
            </a:r>
            <a:endParaRPr lang="de-CH" sz="800" kern="1200" dirty="0" smtClean="0">
              <a:solidFill>
                <a:schemeClr val="bg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94709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Inhal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42" b="19544"/>
          <a:stretch/>
        </p:blipFill>
        <p:spPr>
          <a:xfrm>
            <a:off x="0" y="-162173"/>
            <a:ext cx="9144000" cy="5310436"/>
          </a:xfrm>
          <a:prstGeom prst="rect">
            <a:avLst/>
          </a:prstGeom>
        </p:spPr>
      </p:pic>
      <p:sp>
        <p:nvSpPr>
          <p:cNvPr id="11" name="Inhaltsplatzhalter 2"/>
          <p:cNvSpPr>
            <a:spLocks noGrp="1"/>
          </p:cNvSpPr>
          <p:nvPr>
            <p:ph idx="1" hasCustomPrompt="1"/>
            <p:custDataLst>
              <p:tags r:id="rId1"/>
            </p:custDataLst>
          </p:nvPr>
        </p:nvSpPr>
        <p:spPr>
          <a:xfrm>
            <a:off x="998543" y="1173163"/>
            <a:ext cx="7634287" cy="3282950"/>
          </a:xfrm>
        </p:spPr>
        <p:txBody>
          <a:bodyPr lIns="0" tIns="0" rIns="0" bIns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mbol" panose="05050102010706020507" pitchFamily="18" charset="2"/>
              <a:buChar char="-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text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CH" dirty="0"/>
          </a:p>
        </p:txBody>
      </p:sp>
      <p:sp>
        <p:nvSpPr>
          <p:cNvPr id="12" name="Titel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003803" y="261550"/>
            <a:ext cx="7616325" cy="6401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title</a:t>
            </a:r>
            <a:endParaRPr lang="de-DE" dirty="0"/>
          </a:p>
        </p:txBody>
      </p:sp>
      <p:pic>
        <p:nvPicPr>
          <p:cNvPr id="9" name="Picture 2" descr="\\cooper\Projects\SIX Group - officeatwork\Projects\PowerPoint\2015\Desktriptoren\SIX Innen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406" y="4752003"/>
            <a:ext cx="649287" cy="17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Datumsplatzhalter 1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>
          <a:xfrm>
            <a:off x="3934150" y="4828470"/>
            <a:ext cx="936300" cy="143836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 b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B53603B7-8B55-4D56-AC67-3FCE09D458E4}" type="datetime1">
              <a:rPr lang="en-US" smtClean="0"/>
              <a:t>4/14/2016</a:t>
            </a:fld>
            <a:endParaRPr lang="en-US" dirty="0"/>
          </a:p>
        </p:txBody>
      </p:sp>
      <p:sp>
        <p:nvSpPr>
          <p:cNvPr id="19" name="Textfeld 18"/>
          <p:cNvSpPr txBox="1"/>
          <p:nvPr>
            <p:custDataLst>
              <p:tags r:id="rId4"/>
            </p:custDataLst>
          </p:nvPr>
        </p:nvSpPr>
        <p:spPr>
          <a:xfrm>
            <a:off x="1940400" y="4827602"/>
            <a:ext cx="1915200" cy="144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Financial Information</a:t>
            </a:r>
            <a:endParaRPr lang="de-CH" sz="800" kern="1200" dirty="0" smtClean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0" name="Foliennummernplatzhalter 3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>
          <a:xfrm>
            <a:off x="1260000" y="4827602"/>
            <a:ext cx="467656" cy="1439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F42FDE4-A7DD-41A7-A0A6-9B649FB43336}" type="slidenum">
              <a:rPr lang="en-US" smtClean="0"/>
              <a:pPr/>
              <a:t>‹#›</a:t>
            </a:fld>
            <a:endParaRPr lang="en-US" sz="1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Textfeld 12"/>
          <p:cNvSpPr txBox="1"/>
          <p:nvPr>
            <p:custDataLst>
              <p:tags r:id="rId6"/>
            </p:custDataLst>
          </p:nvPr>
        </p:nvSpPr>
        <p:spPr>
          <a:xfrm>
            <a:off x="1008000" y="4827601"/>
            <a:ext cx="683680" cy="144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Page</a:t>
            </a:r>
            <a:endParaRPr lang="de-CH" sz="800" kern="1200" dirty="0" smtClean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21152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Inhal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G:\ccc\Branding\PAT_0389_WEB_Large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0" b="20992"/>
          <a:stretch/>
        </p:blipFill>
        <p:spPr bwMode="auto">
          <a:xfrm flipH="1">
            <a:off x="-36000" y="-34774"/>
            <a:ext cx="9216000" cy="520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Inhaltsplatzhalter 2"/>
          <p:cNvSpPr>
            <a:spLocks noGrp="1"/>
          </p:cNvSpPr>
          <p:nvPr>
            <p:ph idx="1" hasCustomPrompt="1"/>
            <p:custDataLst>
              <p:tags r:id="rId1"/>
            </p:custDataLst>
          </p:nvPr>
        </p:nvSpPr>
        <p:spPr>
          <a:xfrm>
            <a:off x="998543" y="1173163"/>
            <a:ext cx="7634287" cy="3282950"/>
          </a:xfrm>
        </p:spPr>
        <p:txBody>
          <a:bodyPr lIns="0" tIns="0" rIns="0" bIns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mbol" panose="05050102010706020507" pitchFamily="18" charset="2"/>
              <a:buChar char="-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text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CH" dirty="0"/>
          </a:p>
        </p:txBody>
      </p:sp>
      <p:sp>
        <p:nvSpPr>
          <p:cNvPr id="12" name="Titel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003803" y="261550"/>
            <a:ext cx="7616325" cy="6401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title</a:t>
            </a:r>
            <a:endParaRPr lang="de-DE" dirty="0"/>
          </a:p>
        </p:txBody>
      </p:sp>
      <p:pic>
        <p:nvPicPr>
          <p:cNvPr id="9" name="Picture 2" descr="\\cooper\Projects\SIX Group - officeatwork\Projects\PowerPoint\2015\Desktriptoren\SIX Innen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406" y="4752003"/>
            <a:ext cx="649287" cy="17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Datumsplatzhalter 1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>
          <a:xfrm>
            <a:off x="3934150" y="4828470"/>
            <a:ext cx="936300" cy="143836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 b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B53603B7-8B55-4D56-AC67-3FCE09D458E4}" type="datetime1">
              <a:rPr lang="en-US" smtClean="0"/>
              <a:t>4/14/2016</a:t>
            </a:fld>
            <a:endParaRPr lang="en-US" dirty="0"/>
          </a:p>
        </p:txBody>
      </p:sp>
      <p:sp>
        <p:nvSpPr>
          <p:cNvPr id="19" name="Textfeld 18"/>
          <p:cNvSpPr txBox="1"/>
          <p:nvPr>
            <p:custDataLst>
              <p:tags r:id="rId4"/>
            </p:custDataLst>
          </p:nvPr>
        </p:nvSpPr>
        <p:spPr>
          <a:xfrm>
            <a:off x="1940400" y="4827602"/>
            <a:ext cx="1915200" cy="144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800" kern="120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rPr>
              <a:t>Financial Information</a:t>
            </a:r>
            <a:endParaRPr lang="de-CH" sz="800" kern="1200" dirty="0" smtClean="0">
              <a:solidFill>
                <a:schemeClr val="bg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0" name="Foliennummernplatzhalter 3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>
          <a:xfrm>
            <a:off x="1260000" y="4827602"/>
            <a:ext cx="467656" cy="1439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F42FDE4-A7DD-41A7-A0A6-9B649FB43336}" type="slidenum">
              <a:rPr lang="en-US" smtClean="0"/>
              <a:pPr/>
              <a:t>‹#›</a:t>
            </a:fld>
            <a:endParaRPr lang="en-US" sz="1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Textfeld 12"/>
          <p:cNvSpPr txBox="1"/>
          <p:nvPr>
            <p:custDataLst>
              <p:tags r:id="rId6"/>
            </p:custDataLst>
          </p:nvPr>
        </p:nvSpPr>
        <p:spPr>
          <a:xfrm>
            <a:off x="1008000" y="4827601"/>
            <a:ext cx="683680" cy="144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800" kern="120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rPr>
              <a:t>Page</a:t>
            </a:r>
            <a:endParaRPr lang="de-CH" sz="800" kern="1200" dirty="0" smtClean="0">
              <a:solidFill>
                <a:schemeClr val="bg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91300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Inhal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G:\ccc\Branding\PAT_3051_WEB_Large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6" t="17747" r="2520" b="10974"/>
          <a:stretch/>
        </p:blipFill>
        <p:spPr bwMode="auto">
          <a:xfrm>
            <a:off x="0" y="0"/>
            <a:ext cx="9180512" cy="523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Inhaltsplatzhalter 2"/>
          <p:cNvSpPr>
            <a:spLocks noGrp="1"/>
          </p:cNvSpPr>
          <p:nvPr>
            <p:ph idx="1" hasCustomPrompt="1"/>
            <p:custDataLst>
              <p:tags r:id="rId1"/>
            </p:custDataLst>
          </p:nvPr>
        </p:nvSpPr>
        <p:spPr>
          <a:xfrm>
            <a:off x="998543" y="1173163"/>
            <a:ext cx="7634287" cy="3282950"/>
          </a:xfrm>
        </p:spPr>
        <p:txBody>
          <a:bodyPr lIns="0" tIns="0" rIns="0" bIns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mbol" panose="05050102010706020507" pitchFamily="18" charset="2"/>
              <a:buChar char="-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text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CH" dirty="0"/>
          </a:p>
        </p:txBody>
      </p:sp>
      <p:sp>
        <p:nvSpPr>
          <p:cNvPr id="12" name="Titel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003803" y="261550"/>
            <a:ext cx="7616325" cy="6401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title</a:t>
            </a:r>
            <a:endParaRPr lang="de-DE" dirty="0"/>
          </a:p>
        </p:txBody>
      </p:sp>
      <p:pic>
        <p:nvPicPr>
          <p:cNvPr id="9" name="Picture 2" descr="\\cooper\Projects\SIX Group - officeatwork\Projects\PowerPoint\2015\Desktriptoren\SIX Innen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406" y="4752003"/>
            <a:ext cx="649287" cy="17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Datumsplatzhalter 1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>
          <a:xfrm>
            <a:off x="3934150" y="4828470"/>
            <a:ext cx="936300" cy="143836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 b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B53603B7-8B55-4D56-AC67-3FCE09D458E4}" type="datetime1">
              <a:rPr lang="en-US" smtClean="0"/>
              <a:t>4/14/2016</a:t>
            </a:fld>
            <a:endParaRPr lang="en-US" dirty="0"/>
          </a:p>
        </p:txBody>
      </p:sp>
      <p:sp>
        <p:nvSpPr>
          <p:cNvPr id="19" name="Textfeld 18"/>
          <p:cNvSpPr txBox="1"/>
          <p:nvPr>
            <p:custDataLst>
              <p:tags r:id="rId4"/>
            </p:custDataLst>
          </p:nvPr>
        </p:nvSpPr>
        <p:spPr>
          <a:xfrm>
            <a:off x="1940400" y="4827602"/>
            <a:ext cx="1915200" cy="144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Financial Information</a:t>
            </a:r>
            <a:endParaRPr lang="de-CH" sz="800" kern="1200" dirty="0" smtClean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0" name="Foliennummernplatzhalter 3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>
          <a:xfrm>
            <a:off x="1260000" y="4827602"/>
            <a:ext cx="467656" cy="1439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F42FDE4-A7DD-41A7-A0A6-9B649FB43336}" type="slidenum">
              <a:rPr lang="en-US" smtClean="0"/>
              <a:pPr/>
              <a:t>‹#›</a:t>
            </a:fld>
            <a:endParaRPr lang="en-US" sz="1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Textfeld 12"/>
          <p:cNvSpPr txBox="1"/>
          <p:nvPr>
            <p:custDataLst>
              <p:tags r:id="rId6"/>
            </p:custDataLst>
          </p:nvPr>
        </p:nvSpPr>
        <p:spPr>
          <a:xfrm>
            <a:off x="1008000" y="4827601"/>
            <a:ext cx="683680" cy="144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Page</a:t>
            </a:r>
            <a:endParaRPr lang="de-CH" sz="800" kern="1200" dirty="0" smtClean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63827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Inhal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PAT_7543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7532" cy="5148263"/>
          </a:xfrm>
          <a:prstGeom prst="rect">
            <a:avLst/>
          </a:prstGeom>
        </p:spPr>
      </p:pic>
      <p:sp>
        <p:nvSpPr>
          <p:cNvPr id="11" name="Inhaltsplatzhalter 2"/>
          <p:cNvSpPr>
            <a:spLocks noGrp="1"/>
          </p:cNvSpPr>
          <p:nvPr>
            <p:ph idx="1" hasCustomPrompt="1"/>
            <p:custDataLst>
              <p:tags r:id="rId1"/>
            </p:custDataLst>
          </p:nvPr>
        </p:nvSpPr>
        <p:spPr>
          <a:xfrm>
            <a:off x="998543" y="1173163"/>
            <a:ext cx="7634287" cy="3282950"/>
          </a:xfrm>
        </p:spPr>
        <p:txBody>
          <a:bodyPr lIns="0" tIns="0" rIns="0" bIns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 baseline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Symbol" panose="05050102010706020507" pitchFamily="18" charset="2"/>
              <a:buChar char="-"/>
              <a:defRPr sz="1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mbol" panose="05050102010706020507" pitchFamily="18" charset="2"/>
              <a:buChar char="-"/>
              <a:defRPr sz="1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mbol" panose="05050102010706020507" pitchFamily="18" charset="2"/>
              <a:buChar char="-"/>
              <a:defRPr sz="16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mbol" panose="05050102010706020507" pitchFamily="18" charset="2"/>
              <a:buChar char="-"/>
              <a:defRPr sz="1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text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CH" dirty="0"/>
          </a:p>
        </p:txBody>
      </p:sp>
      <p:sp>
        <p:nvSpPr>
          <p:cNvPr id="12" name="Titel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003803" y="261550"/>
            <a:ext cx="7616325" cy="640150"/>
          </a:xfrm>
        </p:spPr>
        <p:txBody>
          <a:bodyPr>
            <a:norm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title</a:t>
            </a:r>
            <a:endParaRPr lang="de-DE" dirty="0"/>
          </a:p>
        </p:txBody>
      </p:sp>
      <p:pic>
        <p:nvPicPr>
          <p:cNvPr id="9" name="Picture 2" descr="\\cooper\Projects\SIX Group - officeatwork\Projects\PowerPoint\2015\Desktriptoren\SIX Innen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406" y="4752003"/>
            <a:ext cx="649287" cy="17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Datumsplatzhalter 1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>
          <a:xfrm>
            <a:off x="3934150" y="4828470"/>
            <a:ext cx="936300" cy="143836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 b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B53603B7-8B55-4D56-AC67-3FCE09D458E4}" type="datetime1">
              <a:rPr lang="en-US" smtClean="0"/>
              <a:t>4/14/2016</a:t>
            </a:fld>
            <a:endParaRPr lang="en-US" dirty="0"/>
          </a:p>
        </p:txBody>
      </p:sp>
      <p:sp>
        <p:nvSpPr>
          <p:cNvPr id="19" name="Textfeld 18"/>
          <p:cNvSpPr txBox="1"/>
          <p:nvPr>
            <p:custDataLst>
              <p:tags r:id="rId4"/>
            </p:custDataLst>
          </p:nvPr>
        </p:nvSpPr>
        <p:spPr>
          <a:xfrm>
            <a:off x="1940400" y="4827602"/>
            <a:ext cx="1915200" cy="144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800" kern="1200" smtClean="0">
                <a:solidFill>
                  <a:srgbClr val="FFFFFF"/>
                </a:solidFill>
                <a:latin typeface="Arial" pitchFamily="34" charset="0"/>
                <a:ea typeface="+mn-ea"/>
                <a:cs typeface="Arial" pitchFamily="34" charset="0"/>
              </a:rPr>
              <a:t>Financial Information</a:t>
            </a:r>
            <a:endParaRPr lang="de-CH" sz="800" kern="1200" dirty="0" smtClean="0">
              <a:solidFill>
                <a:srgbClr val="FFFFFF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0" name="Foliennummernplatzhalter 3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>
          <a:xfrm>
            <a:off x="1260000" y="4827602"/>
            <a:ext cx="467656" cy="1439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F42FDE4-A7DD-41A7-A0A6-9B649FB43336}" type="slidenum">
              <a:rPr lang="en-US" smtClean="0"/>
              <a:pPr/>
              <a:t>‹#›</a:t>
            </a:fld>
            <a:endParaRPr lang="en-US" sz="1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Textfeld 12"/>
          <p:cNvSpPr txBox="1"/>
          <p:nvPr>
            <p:custDataLst>
              <p:tags r:id="rId6"/>
            </p:custDataLst>
          </p:nvPr>
        </p:nvSpPr>
        <p:spPr>
          <a:xfrm>
            <a:off x="1008000" y="4827601"/>
            <a:ext cx="683680" cy="144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800" kern="120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rPr>
              <a:t>Page</a:t>
            </a:r>
            <a:endParaRPr lang="de-CH" sz="800" kern="1200" dirty="0" smtClean="0">
              <a:solidFill>
                <a:schemeClr val="bg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87984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PAT_3556 1_divider.jp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0" b="22670"/>
          <a:stretch/>
        </p:blipFill>
        <p:spPr>
          <a:xfrm>
            <a:off x="0" y="0"/>
            <a:ext cx="9144000" cy="1714500"/>
          </a:xfrm>
          <a:prstGeom prst="rect">
            <a:avLst/>
          </a:prstGeom>
        </p:spPr>
      </p:pic>
      <p:pic>
        <p:nvPicPr>
          <p:cNvPr id="2" name="Bild 1" descr="PPT_16-9_4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33" b="55597"/>
          <a:stretch/>
        </p:blipFill>
        <p:spPr>
          <a:xfrm>
            <a:off x="0" y="1165228"/>
            <a:ext cx="9138928" cy="1120775"/>
          </a:xfrm>
          <a:prstGeom prst="rect">
            <a:avLst/>
          </a:prstGeom>
        </p:spPr>
      </p:pic>
      <p:sp>
        <p:nvSpPr>
          <p:cNvPr id="13" name="Inhaltsplatzhalter 2"/>
          <p:cNvSpPr>
            <a:spLocks noGrp="1"/>
          </p:cNvSpPr>
          <p:nvPr>
            <p:ph idx="1" hasCustomPrompt="1"/>
            <p:custDataLst>
              <p:tags r:id="rId1"/>
            </p:custDataLst>
          </p:nvPr>
        </p:nvSpPr>
        <p:spPr>
          <a:xfrm>
            <a:off x="996951" y="2516503"/>
            <a:ext cx="7648575" cy="1571313"/>
          </a:xfrm>
        </p:spPr>
        <p:txBody>
          <a:bodyPr tIns="0" bIns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Symbol" panose="05050102010706020507" pitchFamily="18" charset="2"/>
              <a:buChar char="-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mbol" panose="05050102010706020507" pitchFamily="18" charset="2"/>
              <a:buChar char="-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mbol" panose="05050102010706020507" pitchFamily="18" charset="2"/>
              <a:buChar char="-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mbol" panose="05050102010706020507" pitchFamily="18" charset="2"/>
              <a:buChar char="-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 smtClean="0"/>
              <a:t>Chapter 1</a:t>
            </a:r>
          </a:p>
          <a:p>
            <a:pPr lvl="0"/>
            <a:r>
              <a:rPr lang="de-DE" dirty="0" smtClean="0"/>
              <a:t>Chapter 2</a:t>
            </a:r>
          </a:p>
          <a:p>
            <a:pPr lvl="0"/>
            <a:r>
              <a:rPr lang="de-DE" dirty="0" smtClean="0"/>
              <a:t>Chapter 3</a:t>
            </a:r>
            <a:endParaRPr lang="de-CH" dirty="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018617" y="278042"/>
            <a:ext cx="7614208" cy="704094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de-CH" dirty="0" smtClean="0"/>
              <a:t>Agenda</a:t>
            </a:r>
            <a:endParaRPr lang="de-DE" dirty="0"/>
          </a:p>
        </p:txBody>
      </p:sp>
      <p:sp>
        <p:nvSpPr>
          <p:cNvPr id="10" name="Datumsplatzhalter 1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>
          <a:xfrm>
            <a:off x="3934150" y="4828470"/>
            <a:ext cx="936300" cy="143836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 b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B53603B7-8B55-4D56-AC67-3FCE09D458E4}" type="datetime1">
              <a:rPr lang="en-US" smtClean="0"/>
              <a:t>4/14/2016</a:t>
            </a:fld>
            <a:endParaRPr lang="en-US" dirty="0"/>
          </a:p>
        </p:txBody>
      </p:sp>
      <p:sp>
        <p:nvSpPr>
          <p:cNvPr id="12" name="Textfeld 11"/>
          <p:cNvSpPr txBox="1"/>
          <p:nvPr>
            <p:custDataLst>
              <p:tags r:id="rId4"/>
            </p:custDataLst>
          </p:nvPr>
        </p:nvSpPr>
        <p:spPr>
          <a:xfrm>
            <a:off x="1940400" y="4827602"/>
            <a:ext cx="1915200" cy="144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Financial Information</a:t>
            </a:r>
            <a:endParaRPr lang="de-CH" sz="8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Foliennummernplatzhalter 3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>
          <a:xfrm>
            <a:off x="1260000" y="4827602"/>
            <a:ext cx="467656" cy="1439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F42FDE4-A7DD-41A7-A0A6-9B649FB43336}" type="slidenum">
              <a:rPr lang="en-US" smtClean="0"/>
              <a:pPr/>
              <a:t>‹#›</a:t>
            </a:fld>
            <a:endParaRPr lang="en-US" sz="1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Textfeld 10"/>
          <p:cNvSpPr txBox="1"/>
          <p:nvPr>
            <p:custDataLst>
              <p:tags r:id="rId6"/>
            </p:custDataLst>
          </p:nvPr>
        </p:nvSpPr>
        <p:spPr>
          <a:xfrm>
            <a:off x="1008000" y="4827601"/>
            <a:ext cx="683680" cy="144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Page</a:t>
            </a:r>
            <a:endParaRPr lang="de-CH" sz="800" kern="1200" dirty="0" smtClean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38169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pieren 14"/>
          <p:cNvGrpSpPr/>
          <p:nvPr/>
        </p:nvGrpSpPr>
        <p:grpSpPr>
          <a:xfrm>
            <a:off x="0" y="0"/>
            <a:ext cx="9138928" cy="1710000"/>
            <a:chOff x="0" y="0"/>
            <a:chExt cx="9138928" cy="1710000"/>
          </a:xfrm>
        </p:grpSpPr>
        <p:pic>
          <p:nvPicPr>
            <p:cNvPr id="16" name="Grafik 15"/>
            <p:cNvPicPr>
              <a:picLocks noChangeAspect="1"/>
            </p:cNvPicPr>
            <p:nvPr userDrawn="1"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60" t="6409" b="13635"/>
            <a:stretch/>
          </p:blipFill>
          <p:spPr>
            <a:xfrm>
              <a:off x="6250349" y="0"/>
              <a:ext cx="2888579" cy="1710000"/>
            </a:xfrm>
            <a:prstGeom prst="rect">
              <a:avLst/>
            </a:prstGeom>
          </p:spPr>
        </p:pic>
        <p:pic>
          <p:nvPicPr>
            <p:cNvPr id="17" name="Grafik 16"/>
            <p:cNvPicPr>
              <a:picLocks noChangeAspect="1"/>
            </p:cNvPicPr>
            <p:nvPr userDrawn="1"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60" t="6409" r="84400" b="13635"/>
            <a:stretch/>
          </p:blipFill>
          <p:spPr>
            <a:xfrm flipH="1">
              <a:off x="5730366" y="0"/>
              <a:ext cx="519983" cy="1710000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 userDrawn="1"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60" t="6409" r="84400" b="13635"/>
            <a:stretch/>
          </p:blipFill>
          <p:spPr>
            <a:xfrm>
              <a:off x="4578238" y="0"/>
              <a:ext cx="1152128" cy="1710000"/>
            </a:xfrm>
            <a:prstGeom prst="rect">
              <a:avLst/>
            </a:prstGeom>
          </p:spPr>
        </p:pic>
        <p:pic>
          <p:nvPicPr>
            <p:cNvPr id="19" name="Grafik 18"/>
            <p:cNvPicPr>
              <a:picLocks noChangeAspect="1"/>
            </p:cNvPicPr>
            <p:nvPr userDrawn="1"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60" t="6409" r="84400" b="13635"/>
            <a:stretch/>
          </p:blipFill>
          <p:spPr>
            <a:xfrm flipH="1">
              <a:off x="2490006" y="0"/>
              <a:ext cx="2088232" cy="1710000"/>
            </a:xfrm>
            <a:prstGeom prst="rect">
              <a:avLst/>
            </a:prstGeom>
          </p:spPr>
        </p:pic>
        <p:pic>
          <p:nvPicPr>
            <p:cNvPr id="20" name="Grafik 19"/>
            <p:cNvPicPr>
              <a:picLocks noChangeAspect="1"/>
            </p:cNvPicPr>
            <p:nvPr userDrawn="1"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60" t="6409" r="84400" b="13635"/>
            <a:stretch/>
          </p:blipFill>
          <p:spPr>
            <a:xfrm>
              <a:off x="0" y="0"/>
              <a:ext cx="2490006" cy="1710000"/>
            </a:xfrm>
            <a:prstGeom prst="rect">
              <a:avLst/>
            </a:prstGeom>
          </p:spPr>
        </p:pic>
      </p:grpSp>
      <p:pic>
        <p:nvPicPr>
          <p:cNvPr id="2" name="Bild 1" descr="PPT_16-9_4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33" b="55597"/>
          <a:stretch/>
        </p:blipFill>
        <p:spPr>
          <a:xfrm>
            <a:off x="0" y="1165228"/>
            <a:ext cx="9138928" cy="1120775"/>
          </a:xfrm>
          <a:prstGeom prst="rect">
            <a:avLst/>
          </a:prstGeom>
        </p:spPr>
      </p:pic>
      <p:sp>
        <p:nvSpPr>
          <p:cNvPr id="13" name="Inhaltsplatzhalter 2"/>
          <p:cNvSpPr>
            <a:spLocks noGrp="1"/>
          </p:cNvSpPr>
          <p:nvPr>
            <p:ph idx="1" hasCustomPrompt="1"/>
            <p:custDataLst>
              <p:tags r:id="rId1"/>
            </p:custDataLst>
          </p:nvPr>
        </p:nvSpPr>
        <p:spPr>
          <a:xfrm>
            <a:off x="996951" y="2516503"/>
            <a:ext cx="7648575" cy="1571313"/>
          </a:xfrm>
        </p:spPr>
        <p:txBody>
          <a:bodyPr tIns="0" bIns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Symbol" panose="05050102010706020507" pitchFamily="18" charset="2"/>
              <a:buChar char="-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mbol" panose="05050102010706020507" pitchFamily="18" charset="2"/>
              <a:buChar char="-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mbol" panose="05050102010706020507" pitchFamily="18" charset="2"/>
              <a:buChar char="-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mbol" panose="05050102010706020507" pitchFamily="18" charset="2"/>
              <a:buChar char="-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 smtClean="0"/>
              <a:t>Chapter 1</a:t>
            </a:r>
          </a:p>
          <a:p>
            <a:pPr lvl="0"/>
            <a:r>
              <a:rPr lang="de-DE" dirty="0" smtClean="0"/>
              <a:t>Chapter 2</a:t>
            </a:r>
          </a:p>
          <a:p>
            <a:pPr lvl="0"/>
            <a:r>
              <a:rPr lang="de-DE" dirty="0" smtClean="0"/>
              <a:t>Chapter 3</a:t>
            </a:r>
            <a:endParaRPr lang="de-CH" dirty="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018617" y="278042"/>
            <a:ext cx="7614208" cy="704094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de-CH" dirty="0" smtClean="0"/>
              <a:t>Agenda</a:t>
            </a:r>
            <a:endParaRPr lang="de-DE" dirty="0"/>
          </a:p>
        </p:txBody>
      </p:sp>
      <p:sp>
        <p:nvSpPr>
          <p:cNvPr id="10" name="Datumsplatzhalter 1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>
          <a:xfrm>
            <a:off x="3934150" y="4828470"/>
            <a:ext cx="936300" cy="143836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 b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B53603B7-8B55-4D56-AC67-3FCE09D458E4}" type="datetime1">
              <a:rPr lang="en-US" smtClean="0"/>
              <a:t>4/14/2016</a:t>
            </a:fld>
            <a:endParaRPr lang="en-US" dirty="0"/>
          </a:p>
        </p:txBody>
      </p:sp>
      <p:sp>
        <p:nvSpPr>
          <p:cNvPr id="12" name="Textfeld 11"/>
          <p:cNvSpPr txBox="1"/>
          <p:nvPr>
            <p:custDataLst>
              <p:tags r:id="rId4"/>
            </p:custDataLst>
          </p:nvPr>
        </p:nvSpPr>
        <p:spPr>
          <a:xfrm>
            <a:off x="1940400" y="4827602"/>
            <a:ext cx="1915200" cy="144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Financial Information</a:t>
            </a:r>
            <a:endParaRPr lang="de-CH" sz="8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Foliennummernplatzhalter 3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>
          <a:xfrm>
            <a:off x="1260000" y="4827602"/>
            <a:ext cx="467656" cy="1439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F42FDE4-A7DD-41A7-A0A6-9B649FB43336}" type="slidenum">
              <a:rPr lang="en-US" smtClean="0"/>
              <a:pPr/>
              <a:t>‹#›</a:t>
            </a:fld>
            <a:endParaRPr lang="en-US" sz="1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Textfeld 10"/>
          <p:cNvSpPr txBox="1"/>
          <p:nvPr>
            <p:custDataLst>
              <p:tags r:id="rId6"/>
            </p:custDataLst>
          </p:nvPr>
        </p:nvSpPr>
        <p:spPr>
          <a:xfrm>
            <a:off x="1008000" y="4827601"/>
            <a:ext cx="683680" cy="144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Page</a:t>
            </a:r>
            <a:endParaRPr lang="de-CH" sz="800" kern="1200" dirty="0" smtClean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68783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G:\ccc\Branding\PAT_0389_WEB_Large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" t="39652" b="31480"/>
          <a:stretch/>
        </p:blipFill>
        <p:spPr bwMode="auto">
          <a:xfrm flipH="1">
            <a:off x="512" y="-63794"/>
            <a:ext cx="9180000" cy="177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Bild 1" descr="PPT_16-9_4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33" b="55597"/>
          <a:stretch/>
        </p:blipFill>
        <p:spPr>
          <a:xfrm>
            <a:off x="0" y="1165228"/>
            <a:ext cx="9138928" cy="1120775"/>
          </a:xfrm>
          <a:prstGeom prst="rect">
            <a:avLst/>
          </a:prstGeom>
        </p:spPr>
      </p:pic>
      <p:sp>
        <p:nvSpPr>
          <p:cNvPr id="13" name="Inhaltsplatzhalter 2"/>
          <p:cNvSpPr>
            <a:spLocks noGrp="1"/>
          </p:cNvSpPr>
          <p:nvPr>
            <p:ph idx="1" hasCustomPrompt="1"/>
            <p:custDataLst>
              <p:tags r:id="rId1"/>
            </p:custDataLst>
          </p:nvPr>
        </p:nvSpPr>
        <p:spPr>
          <a:xfrm>
            <a:off x="996951" y="2516503"/>
            <a:ext cx="7648575" cy="1571313"/>
          </a:xfrm>
        </p:spPr>
        <p:txBody>
          <a:bodyPr tIns="0" bIns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Symbol" panose="05050102010706020507" pitchFamily="18" charset="2"/>
              <a:buChar char="-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mbol" panose="05050102010706020507" pitchFamily="18" charset="2"/>
              <a:buChar char="-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mbol" panose="05050102010706020507" pitchFamily="18" charset="2"/>
              <a:buChar char="-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mbol" panose="05050102010706020507" pitchFamily="18" charset="2"/>
              <a:buChar char="-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 smtClean="0"/>
              <a:t>Chapter 1</a:t>
            </a:r>
          </a:p>
          <a:p>
            <a:pPr lvl="0"/>
            <a:r>
              <a:rPr lang="de-DE" dirty="0" smtClean="0"/>
              <a:t>Chapter 2</a:t>
            </a:r>
          </a:p>
          <a:p>
            <a:pPr lvl="0"/>
            <a:r>
              <a:rPr lang="de-DE" dirty="0" smtClean="0"/>
              <a:t>Chapter 3</a:t>
            </a:r>
            <a:endParaRPr lang="de-CH" dirty="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018617" y="278042"/>
            <a:ext cx="7614208" cy="704094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de-CH" dirty="0" smtClean="0"/>
              <a:t>Agenda</a:t>
            </a:r>
            <a:endParaRPr lang="de-DE" dirty="0"/>
          </a:p>
        </p:txBody>
      </p:sp>
      <p:sp>
        <p:nvSpPr>
          <p:cNvPr id="10" name="Datumsplatzhalter 1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>
          <a:xfrm>
            <a:off x="3934150" y="4828470"/>
            <a:ext cx="936300" cy="143836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 b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B53603B7-8B55-4D56-AC67-3FCE09D458E4}" type="datetime1">
              <a:rPr lang="en-US" smtClean="0"/>
              <a:t>4/14/2016</a:t>
            </a:fld>
            <a:endParaRPr lang="en-US" dirty="0"/>
          </a:p>
        </p:txBody>
      </p:sp>
      <p:sp>
        <p:nvSpPr>
          <p:cNvPr id="12" name="Textfeld 11"/>
          <p:cNvSpPr txBox="1"/>
          <p:nvPr>
            <p:custDataLst>
              <p:tags r:id="rId4"/>
            </p:custDataLst>
          </p:nvPr>
        </p:nvSpPr>
        <p:spPr>
          <a:xfrm>
            <a:off x="1940400" y="4827602"/>
            <a:ext cx="1915200" cy="144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Financial Information</a:t>
            </a:r>
            <a:endParaRPr lang="de-CH" sz="8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Foliennummernplatzhalter 3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>
          <a:xfrm>
            <a:off x="1260000" y="4827602"/>
            <a:ext cx="467656" cy="1439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F42FDE4-A7DD-41A7-A0A6-9B649FB43336}" type="slidenum">
              <a:rPr lang="en-US" smtClean="0"/>
              <a:pPr/>
              <a:t>‹#›</a:t>
            </a:fld>
            <a:endParaRPr lang="en-US" sz="1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Textfeld 10"/>
          <p:cNvSpPr txBox="1"/>
          <p:nvPr>
            <p:custDataLst>
              <p:tags r:id="rId6"/>
            </p:custDataLst>
          </p:nvPr>
        </p:nvSpPr>
        <p:spPr>
          <a:xfrm>
            <a:off x="1008000" y="4827601"/>
            <a:ext cx="683680" cy="144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Page</a:t>
            </a:r>
            <a:endParaRPr lang="de-CH" sz="800" kern="1200" dirty="0" smtClean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80866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G:\ccc\Branding\PAT_3051_WEB_Large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0" t="59438" r="2472" b="16378"/>
          <a:stretch/>
        </p:blipFill>
        <p:spPr bwMode="auto">
          <a:xfrm>
            <a:off x="-13447" y="-120641"/>
            <a:ext cx="9180000" cy="183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Bild 1" descr="PPT_16-9_4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33" b="55597"/>
          <a:stretch/>
        </p:blipFill>
        <p:spPr>
          <a:xfrm>
            <a:off x="0" y="1165228"/>
            <a:ext cx="9138928" cy="1120775"/>
          </a:xfrm>
          <a:prstGeom prst="rect">
            <a:avLst/>
          </a:prstGeom>
        </p:spPr>
      </p:pic>
      <p:sp>
        <p:nvSpPr>
          <p:cNvPr id="13" name="Inhaltsplatzhalter 2"/>
          <p:cNvSpPr>
            <a:spLocks noGrp="1"/>
          </p:cNvSpPr>
          <p:nvPr>
            <p:ph idx="1" hasCustomPrompt="1"/>
            <p:custDataLst>
              <p:tags r:id="rId1"/>
            </p:custDataLst>
          </p:nvPr>
        </p:nvSpPr>
        <p:spPr>
          <a:xfrm>
            <a:off x="996951" y="2516503"/>
            <a:ext cx="7648575" cy="1571313"/>
          </a:xfrm>
        </p:spPr>
        <p:txBody>
          <a:bodyPr tIns="0" bIns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Symbol" panose="05050102010706020507" pitchFamily="18" charset="2"/>
              <a:buChar char="-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mbol" panose="05050102010706020507" pitchFamily="18" charset="2"/>
              <a:buChar char="-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mbol" panose="05050102010706020507" pitchFamily="18" charset="2"/>
              <a:buChar char="-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mbol" panose="05050102010706020507" pitchFamily="18" charset="2"/>
              <a:buChar char="-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 smtClean="0"/>
              <a:t>Chapter 1</a:t>
            </a:r>
          </a:p>
          <a:p>
            <a:pPr lvl="0"/>
            <a:r>
              <a:rPr lang="de-DE" dirty="0" smtClean="0"/>
              <a:t>Chapter 2</a:t>
            </a:r>
          </a:p>
          <a:p>
            <a:pPr lvl="0"/>
            <a:r>
              <a:rPr lang="de-DE" dirty="0" smtClean="0"/>
              <a:t>Chapter 3</a:t>
            </a:r>
            <a:endParaRPr lang="de-CH" dirty="0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018617" y="278042"/>
            <a:ext cx="7614208" cy="704094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de-CH" dirty="0" smtClean="0"/>
              <a:t>Agenda</a:t>
            </a:r>
            <a:endParaRPr lang="de-DE" dirty="0"/>
          </a:p>
        </p:txBody>
      </p:sp>
      <p:sp>
        <p:nvSpPr>
          <p:cNvPr id="10" name="Datumsplatzhalter 1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>
          <a:xfrm>
            <a:off x="3934150" y="4828470"/>
            <a:ext cx="936300" cy="143836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 b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B53603B7-8B55-4D56-AC67-3FCE09D458E4}" type="datetime1">
              <a:rPr lang="en-US" smtClean="0"/>
              <a:t>4/14/2016</a:t>
            </a:fld>
            <a:endParaRPr lang="en-US" dirty="0"/>
          </a:p>
        </p:txBody>
      </p:sp>
      <p:sp>
        <p:nvSpPr>
          <p:cNvPr id="12" name="Textfeld 11"/>
          <p:cNvSpPr txBox="1"/>
          <p:nvPr>
            <p:custDataLst>
              <p:tags r:id="rId4"/>
            </p:custDataLst>
          </p:nvPr>
        </p:nvSpPr>
        <p:spPr>
          <a:xfrm>
            <a:off x="1940400" y="4827602"/>
            <a:ext cx="1915200" cy="144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Financial Information</a:t>
            </a:r>
            <a:endParaRPr lang="de-CH" sz="8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Foliennummernplatzhalter 3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>
          <a:xfrm>
            <a:off x="1260000" y="4827602"/>
            <a:ext cx="467656" cy="1439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F42FDE4-A7DD-41A7-A0A6-9B649FB43336}" type="slidenum">
              <a:rPr lang="en-US" smtClean="0"/>
              <a:pPr/>
              <a:t>‹#›</a:t>
            </a:fld>
            <a:endParaRPr lang="en-US" sz="1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Textfeld 10"/>
          <p:cNvSpPr txBox="1"/>
          <p:nvPr>
            <p:custDataLst>
              <p:tags r:id="rId6"/>
            </p:custDataLst>
          </p:nvPr>
        </p:nvSpPr>
        <p:spPr>
          <a:xfrm>
            <a:off x="1008000" y="4827601"/>
            <a:ext cx="683680" cy="144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Page</a:t>
            </a:r>
            <a:endParaRPr lang="de-CH" sz="800" kern="1200" dirty="0" smtClean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32453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PPT_16-9_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8"/>
            <a:ext cx="9145278" cy="5148263"/>
          </a:xfrm>
          <a:prstGeom prst="rect">
            <a:avLst/>
          </a:prstGeom>
        </p:spPr>
      </p:pic>
      <p:sp>
        <p:nvSpPr>
          <p:cNvPr id="23" name="Textplatzhalter 64"/>
          <p:cNvSpPr>
            <a:spLocks noGrp="1"/>
          </p:cNvSpPr>
          <p:nvPr>
            <p:ph type="body" sz="quarter" idx="10" hasCustomPrompt="1"/>
            <p:custDataLst>
              <p:tags r:id="rId1"/>
            </p:custDataLst>
          </p:nvPr>
        </p:nvSpPr>
        <p:spPr>
          <a:xfrm>
            <a:off x="1014384" y="3108516"/>
            <a:ext cx="5126582" cy="372680"/>
          </a:xfrm>
        </p:spPr>
        <p:txBody>
          <a:bodyPr wrap="none" lIns="0" rIns="0">
            <a:noAutofit/>
          </a:bodyPr>
          <a:lstStyle>
            <a:lvl1pPr marL="0" indent="0">
              <a:buFontTx/>
              <a:buNone/>
              <a:defRPr sz="14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 err="1" smtClean="0"/>
              <a:t>Author</a:t>
            </a:r>
            <a:r>
              <a:rPr lang="de-DE" dirty="0" smtClean="0"/>
              <a:t>, Date</a:t>
            </a:r>
            <a:endParaRPr lang="de-CH" dirty="0"/>
          </a:p>
        </p:txBody>
      </p:sp>
      <p:sp>
        <p:nvSpPr>
          <p:cNvPr id="24" name="Titel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003801" y="1498641"/>
            <a:ext cx="7643315" cy="924068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rPr lang="en-GB" noProof="0" dirty="0" smtClean="0"/>
              <a:t>Click to add title</a:t>
            </a:r>
            <a:endParaRPr lang="en-US" noProof="0" dirty="0"/>
          </a:p>
        </p:txBody>
      </p:sp>
      <p:sp>
        <p:nvSpPr>
          <p:cNvPr id="26" name="Untertitel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003801" y="2422706"/>
            <a:ext cx="7643315" cy="68581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Click to add subtitle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" y="0"/>
            <a:ext cx="5510329" cy="1225195"/>
          </a:xfrm>
          <a:prstGeom prst="rect">
            <a:avLst/>
          </a:prstGeom>
        </p:spPr>
      </p:pic>
      <p:sp>
        <p:nvSpPr>
          <p:cNvPr id="7" name="Textfeld 6"/>
          <p:cNvSpPr txBox="1"/>
          <p:nvPr>
            <p:custDataLst>
              <p:tags r:id="rId5"/>
            </p:custDataLst>
          </p:nvPr>
        </p:nvSpPr>
        <p:spPr>
          <a:xfrm>
            <a:off x="1014468" y="3381723"/>
            <a:ext cx="51417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fr-FR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46014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PAT_3702_divider2.jp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9" b="22460"/>
          <a:stretch/>
        </p:blipFill>
        <p:spPr>
          <a:xfrm flipH="1">
            <a:off x="0" y="3"/>
            <a:ext cx="9144000" cy="1752600"/>
          </a:xfrm>
          <a:prstGeom prst="rect">
            <a:avLst/>
          </a:prstGeom>
        </p:spPr>
      </p:pic>
      <p:pic>
        <p:nvPicPr>
          <p:cNvPr id="3" name="Bild 2" descr="PPT_16-9_6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61"/>
          <a:stretch/>
        </p:blipFill>
        <p:spPr>
          <a:xfrm>
            <a:off x="0" y="1111253"/>
            <a:ext cx="9138928" cy="4043363"/>
          </a:xfrm>
          <a:prstGeom prst="rect">
            <a:avLst/>
          </a:prstGeom>
        </p:spPr>
      </p:pic>
      <p:sp>
        <p:nvSpPr>
          <p:cNvPr id="13" name="Inhaltsplatzhalter 2"/>
          <p:cNvSpPr>
            <a:spLocks noGrp="1"/>
          </p:cNvSpPr>
          <p:nvPr>
            <p:ph idx="1" hasCustomPrompt="1"/>
            <p:custDataLst>
              <p:tags r:id="rId1"/>
            </p:custDataLst>
          </p:nvPr>
        </p:nvSpPr>
        <p:spPr>
          <a:xfrm>
            <a:off x="996951" y="2516503"/>
            <a:ext cx="7648575" cy="1571313"/>
          </a:xfrm>
        </p:spPr>
        <p:txBody>
          <a:bodyPr tIns="0" bIns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Symbol" panose="05050102010706020507" pitchFamily="18" charset="2"/>
              <a:buChar char="-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mbol" panose="05050102010706020507" pitchFamily="18" charset="2"/>
              <a:buChar char="-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mbol" panose="05050102010706020507" pitchFamily="18" charset="2"/>
              <a:buChar char="-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mbol" panose="05050102010706020507" pitchFamily="18" charset="2"/>
              <a:buChar char="-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 err="1" smtClean="0"/>
              <a:t>Chapter</a:t>
            </a:r>
            <a:r>
              <a:rPr lang="fr-FR" dirty="0" smtClean="0"/>
              <a:t> 1</a:t>
            </a:r>
          </a:p>
          <a:p>
            <a:pPr lvl="0"/>
            <a:r>
              <a:rPr lang="fr-FR" dirty="0" err="1" smtClean="0"/>
              <a:t>Chapter</a:t>
            </a:r>
            <a:r>
              <a:rPr lang="fr-FR" dirty="0" smtClean="0"/>
              <a:t> 2</a:t>
            </a:r>
          </a:p>
          <a:p>
            <a:pPr lvl="0"/>
            <a:r>
              <a:rPr lang="fr-FR" dirty="0" err="1" smtClean="0"/>
              <a:t>Chapter</a:t>
            </a:r>
            <a:r>
              <a:rPr lang="fr-FR" dirty="0" smtClean="0"/>
              <a:t> 3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018617" y="278042"/>
            <a:ext cx="7614208" cy="704094"/>
          </a:xfrm>
        </p:spPr>
        <p:txBody>
          <a:bodyPr>
            <a:normAutofit/>
          </a:bodyPr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r>
              <a:rPr lang="de-CH" dirty="0" smtClean="0"/>
              <a:t>Agenda</a:t>
            </a:r>
            <a:endParaRPr lang="de-DE" dirty="0"/>
          </a:p>
        </p:txBody>
      </p:sp>
      <p:pic>
        <p:nvPicPr>
          <p:cNvPr id="11" name="Picture 2" descr="\\cooper\Projects\SIX Group - officeatwork\Projects\PowerPoint\2015\Desktriptoren\SIX Innen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406" y="4752003"/>
            <a:ext cx="649287" cy="17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Datumsplatzhalter 1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>
          <a:xfrm>
            <a:off x="3934150" y="4828470"/>
            <a:ext cx="936300" cy="143836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 b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B53603B7-8B55-4D56-AC67-3FCE09D458E4}" type="datetime1">
              <a:rPr lang="en-US" smtClean="0"/>
              <a:t>4/14/2016</a:t>
            </a:fld>
            <a:endParaRPr lang="en-US" dirty="0"/>
          </a:p>
        </p:txBody>
      </p:sp>
      <p:sp>
        <p:nvSpPr>
          <p:cNvPr id="16" name="Textfeld 15"/>
          <p:cNvSpPr txBox="1"/>
          <p:nvPr>
            <p:custDataLst>
              <p:tags r:id="rId4"/>
            </p:custDataLst>
          </p:nvPr>
        </p:nvSpPr>
        <p:spPr>
          <a:xfrm>
            <a:off x="1940400" y="4827602"/>
            <a:ext cx="1915200" cy="144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800" kern="1200" smtClean="0">
                <a:solidFill>
                  <a:srgbClr val="FFFFFF"/>
                </a:solidFill>
                <a:latin typeface="Arial" pitchFamily="34" charset="0"/>
                <a:ea typeface="+mn-ea"/>
                <a:cs typeface="Arial" pitchFamily="34" charset="0"/>
              </a:rPr>
              <a:t>Financial Information</a:t>
            </a:r>
            <a:endParaRPr lang="de-CH" sz="800" kern="1200" dirty="0" smtClean="0">
              <a:solidFill>
                <a:srgbClr val="FFFFFF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0" name="Foliennummernplatzhalter 3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>
          <a:xfrm>
            <a:off x="1260000" y="4827602"/>
            <a:ext cx="467656" cy="1439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F42FDE4-A7DD-41A7-A0A6-9B649FB43336}" type="slidenum">
              <a:rPr lang="en-US" smtClean="0"/>
              <a:pPr/>
              <a:t>‹#›</a:t>
            </a:fld>
            <a:endParaRPr lang="en-US" sz="1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Textfeld 14"/>
          <p:cNvSpPr txBox="1"/>
          <p:nvPr>
            <p:custDataLst>
              <p:tags r:id="rId6"/>
            </p:custDataLst>
          </p:nvPr>
        </p:nvSpPr>
        <p:spPr>
          <a:xfrm>
            <a:off x="1008000" y="4827601"/>
            <a:ext cx="683680" cy="144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800" kern="120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rPr>
              <a:t>Page</a:t>
            </a:r>
            <a:endParaRPr lang="de-CH" sz="800" kern="1200" dirty="0" smtClean="0">
              <a:solidFill>
                <a:schemeClr val="bg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39105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PAT_2299_divider.jp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83" b="20907"/>
          <a:stretch/>
        </p:blipFill>
        <p:spPr>
          <a:xfrm>
            <a:off x="0" y="0"/>
            <a:ext cx="9144000" cy="1714500"/>
          </a:xfrm>
          <a:prstGeom prst="rect">
            <a:avLst/>
          </a:prstGeom>
        </p:spPr>
      </p:pic>
      <p:pic>
        <p:nvPicPr>
          <p:cNvPr id="2" name="Bild 1" descr="PPT_16-9_4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33" b="55597"/>
          <a:stretch/>
        </p:blipFill>
        <p:spPr>
          <a:xfrm>
            <a:off x="0" y="1165228"/>
            <a:ext cx="9138928" cy="1120775"/>
          </a:xfrm>
          <a:prstGeom prst="rect">
            <a:avLst/>
          </a:prstGeom>
        </p:spPr>
      </p:pic>
      <p:sp>
        <p:nvSpPr>
          <p:cNvPr id="13" name="Inhaltsplatzhalter 2"/>
          <p:cNvSpPr>
            <a:spLocks noGrp="1"/>
          </p:cNvSpPr>
          <p:nvPr>
            <p:ph idx="1" hasCustomPrompt="1"/>
            <p:custDataLst>
              <p:tags r:id="rId1"/>
            </p:custDataLst>
          </p:nvPr>
        </p:nvSpPr>
        <p:spPr>
          <a:xfrm>
            <a:off x="996951" y="2516503"/>
            <a:ext cx="7648575" cy="1571313"/>
          </a:xfrm>
        </p:spPr>
        <p:txBody>
          <a:bodyPr tIns="0" bIns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Symbol" panose="05050102010706020507" pitchFamily="18" charset="2"/>
              <a:buChar char="-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mbol" panose="05050102010706020507" pitchFamily="18" charset="2"/>
              <a:buChar char="-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mbol" panose="05050102010706020507" pitchFamily="18" charset="2"/>
              <a:buChar char="-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mbol" panose="05050102010706020507" pitchFamily="18" charset="2"/>
              <a:buChar char="-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 err="1" smtClean="0"/>
              <a:t>Chapter</a:t>
            </a:r>
            <a:r>
              <a:rPr lang="fr-FR" dirty="0" smtClean="0"/>
              <a:t> 1</a:t>
            </a:r>
          </a:p>
          <a:p>
            <a:pPr lvl="0"/>
            <a:r>
              <a:rPr lang="fr-FR" dirty="0" err="1" smtClean="0"/>
              <a:t>Chapter</a:t>
            </a:r>
            <a:r>
              <a:rPr lang="fr-FR" dirty="0" smtClean="0"/>
              <a:t> 2</a:t>
            </a:r>
          </a:p>
          <a:p>
            <a:pPr lvl="0"/>
            <a:r>
              <a:rPr lang="fr-FR" dirty="0" err="1" smtClean="0"/>
              <a:t>Chapter</a:t>
            </a:r>
            <a:r>
              <a:rPr lang="fr-FR" dirty="0" smtClean="0"/>
              <a:t> 3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018617" y="278042"/>
            <a:ext cx="7614208" cy="704094"/>
          </a:xfrm>
        </p:spPr>
        <p:txBody>
          <a:bodyPr>
            <a:norm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rPr lang="de-CH" dirty="0" smtClean="0"/>
              <a:t>Agenda</a:t>
            </a:r>
            <a:endParaRPr lang="de-DE" dirty="0"/>
          </a:p>
        </p:txBody>
      </p:sp>
      <p:sp>
        <p:nvSpPr>
          <p:cNvPr id="9" name="Datumsplatzhalter 1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>
          <a:xfrm>
            <a:off x="3934150" y="4828470"/>
            <a:ext cx="936300" cy="143836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 b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B53603B7-8B55-4D56-AC67-3FCE09D458E4}" type="datetime1">
              <a:rPr lang="en-US" smtClean="0"/>
              <a:t>4/14/2016</a:t>
            </a:fld>
            <a:endParaRPr lang="en-US" dirty="0"/>
          </a:p>
        </p:txBody>
      </p:sp>
      <p:sp>
        <p:nvSpPr>
          <p:cNvPr id="11" name="Textfeld 10"/>
          <p:cNvSpPr txBox="1"/>
          <p:nvPr>
            <p:custDataLst>
              <p:tags r:id="rId4"/>
            </p:custDataLst>
          </p:nvPr>
        </p:nvSpPr>
        <p:spPr>
          <a:xfrm>
            <a:off x="1940400" y="4827602"/>
            <a:ext cx="1915200" cy="144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Financial Information</a:t>
            </a:r>
            <a:endParaRPr lang="de-CH" sz="8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0" name="Foliennummernplatzhalter 3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>
          <a:xfrm>
            <a:off x="1260000" y="4827602"/>
            <a:ext cx="467656" cy="1439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F42FDE4-A7DD-41A7-A0A6-9B649FB43336}" type="slidenum">
              <a:rPr lang="en-US" smtClean="0"/>
              <a:pPr/>
              <a:t>‹#›</a:t>
            </a:fld>
            <a:endParaRPr lang="en-US" sz="1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Textfeld 14"/>
          <p:cNvSpPr txBox="1"/>
          <p:nvPr>
            <p:custDataLst>
              <p:tags r:id="rId6"/>
            </p:custDataLst>
          </p:nvPr>
        </p:nvSpPr>
        <p:spPr>
          <a:xfrm>
            <a:off x="1008000" y="4827601"/>
            <a:ext cx="683680" cy="144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Page</a:t>
            </a:r>
            <a:endParaRPr lang="de-CH" sz="800" kern="1200" dirty="0" smtClean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25218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halt_Far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PPT_16-9_1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26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003803" y="261550"/>
            <a:ext cx="7616325" cy="640150"/>
          </a:xfrm>
        </p:spPr>
        <p:txBody>
          <a:bodyPr>
            <a:norm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title</a:t>
            </a:r>
            <a:endParaRPr lang="de-DE" dirty="0"/>
          </a:p>
        </p:txBody>
      </p:sp>
      <p:sp>
        <p:nvSpPr>
          <p:cNvPr id="4" name="Content Placeholder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996955" y="1169989"/>
            <a:ext cx="7642225" cy="3286124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800">
                <a:solidFill>
                  <a:srgbClr val="FFFFFF"/>
                </a:solidFill>
              </a:defRPr>
            </a:lvl1pPr>
          </a:lstStyle>
          <a:p>
            <a:r>
              <a:rPr lang="de-CH" dirty="0" smtClean="0"/>
              <a:t>Click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add</a:t>
            </a:r>
            <a:r>
              <a:rPr lang="de-CH" dirty="0" smtClean="0"/>
              <a:t> </a:t>
            </a:r>
            <a:r>
              <a:rPr lang="de-CH" dirty="0" err="1" smtClean="0"/>
              <a:t>text</a:t>
            </a:r>
            <a:endParaRPr lang="de-CH" dirty="0"/>
          </a:p>
        </p:txBody>
      </p:sp>
      <p:pic>
        <p:nvPicPr>
          <p:cNvPr id="13" name="Grafik 11"/>
          <p:cNvPicPr>
            <a:picLocks noChangeAspect="1"/>
          </p:cNvPicPr>
          <p:nvPr/>
        </p:nvPicPr>
        <p:blipFill>
          <a:blip r:embed="rId9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130" y="4749356"/>
            <a:ext cx="649225" cy="179832"/>
          </a:xfrm>
          <a:prstGeom prst="rect">
            <a:avLst/>
          </a:prstGeom>
        </p:spPr>
      </p:pic>
      <p:sp>
        <p:nvSpPr>
          <p:cNvPr id="10" name="Datumsplatzhalter 1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>
          <a:xfrm>
            <a:off x="3934150" y="4828470"/>
            <a:ext cx="936300" cy="143836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 b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B53603B7-8B55-4D56-AC67-3FCE09D458E4}" type="datetime1">
              <a:rPr lang="en-US" smtClean="0"/>
              <a:t>4/14/2016</a:t>
            </a:fld>
            <a:endParaRPr lang="en-US" dirty="0"/>
          </a:p>
        </p:txBody>
      </p:sp>
      <p:sp>
        <p:nvSpPr>
          <p:cNvPr id="12" name="Textfeld 11"/>
          <p:cNvSpPr txBox="1"/>
          <p:nvPr>
            <p:custDataLst>
              <p:tags r:id="rId4"/>
            </p:custDataLst>
          </p:nvPr>
        </p:nvSpPr>
        <p:spPr>
          <a:xfrm>
            <a:off x="1940400" y="4827602"/>
            <a:ext cx="1915200" cy="144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800" kern="1200" smtClean="0">
                <a:solidFill>
                  <a:srgbClr val="FFFFFF"/>
                </a:solidFill>
                <a:latin typeface="Arial" pitchFamily="34" charset="0"/>
                <a:ea typeface="+mn-ea"/>
                <a:cs typeface="Arial" pitchFamily="34" charset="0"/>
              </a:rPr>
              <a:t>Financial Information</a:t>
            </a:r>
            <a:endParaRPr lang="de-CH" sz="800" kern="1200" dirty="0" smtClean="0">
              <a:solidFill>
                <a:srgbClr val="FFFFFF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Foliennummernplatzhalter 3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>
          <a:xfrm>
            <a:off x="1260000" y="4827602"/>
            <a:ext cx="467656" cy="1439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F42FDE4-A7DD-41A7-A0A6-9B649FB43336}" type="slidenum">
              <a:rPr lang="en-US" smtClean="0"/>
              <a:pPr/>
              <a:t>‹#›</a:t>
            </a:fld>
            <a:endParaRPr lang="en-US" sz="1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Textfeld 10"/>
          <p:cNvSpPr txBox="1"/>
          <p:nvPr>
            <p:custDataLst>
              <p:tags r:id="rId6"/>
            </p:custDataLst>
          </p:nvPr>
        </p:nvSpPr>
        <p:spPr>
          <a:xfrm>
            <a:off x="1008000" y="4827601"/>
            <a:ext cx="683680" cy="144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800" kern="120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rPr>
              <a:t>Page</a:t>
            </a:r>
            <a:endParaRPr lang="de-CH" sz="800" kern="1200" dirty="0" smtClean="0">
              <a:solidFill>
                <a:schemeClr val="bg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079129"/>
      </p:ext>
    </p:extLst>
  </p:cSld>
  <p:clrMapOvr>
    <a:masterClrMapping/>
  </p:clrMapOvr>
  <p:hf hdr="0" ft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nhalt_Far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PPT_16-9_1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263"/>
          </a:xfrm>
          <a:prstGeom prst="rect">
            <a:avLst/>
          </a:prstGeom>
        </p:spPr>
      </p:pic>
      <p:sp>
        <p:nvSpPr>
          <p:cNvPr id="4" name="Content Placeholder 1"/>
          <p:cNvSpPr>
            <a:spLocks noGrp="1"/>
          </p:cNvSpPr>
          <p:nvPr>
            <p:ph idx="1" hasCustomPrompt="1"/>
            <p:custDataLst>
              <p:tags r:id="rId1"/>
            </p:custDataLst>
          </p:nvPr>
        </p:nvSpPr>
        <p:spPr>
          <a:xfrm>
            <a:off x="996955" y="1169989"/>
            <a:ext cx="7642225" cy="3286124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800">
                <a:solidFill>
                  <a:srgbClr val="FFFFFF"/>
                </a:solidFill>
              </a:defRPr>
            </a:lvl1pPr>
          </a:lstStyle>
          <a:p>
            <a:r>
              <a:rPr lang="de-CH" dirty="0" smtClean="0"/>
              <a:t>Click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add</a:t>
            </a:r>
            <a:r>
              <a:rPr lang="de-CH" dirty="0" smtClean="0"/>
              <a:t> </a:t>
            </a:r>
            <a:r>
              <a:rPr lang="de-CH" dirty="0" err="1" smtClean="0"/>
              <a:t>text</a:t>
            </a:r>
            <a:endParaRPr lang="de-CH" dirty="0"/>
          </a:p>
        </p:txBody>
      </p:sp>
      <p:pic>
        <p:nvPicPr>
          <p:cNvPr id="13" name="Grafik 11"/>
          <p:cNvPicPr>
            <a:picLocks noChangeAspect="1"/>
          </p:cNvPicPr>
          <p:nvPr/>
        </p:nvPicPr>
        <p:blipFill>
          <a:blip r:embed="rId9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130" y="4749356"/>
            <a:ext cx="649225" cy="179832"/>
          </a:xfrm>
          <a:prstGeom prst="rect">
            <a:avLst/>
          </a:prstGeom>
        </p:spPr>
      </p:pic>
      <p:sp>
        <p:nvSpPr>
          <p:cNvPr id="14" name="Titel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003803" y="261550"/>
            <a:ext cx="7616325" cy="640150"/>
          </a:xfrm>
        </p:spPr>
        <p:txBody>
          <a:bodyPr>
            <a:norm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title</a:t>
            </a:r>
            <a:endParaRPr lang="de-DE" dirty="0"/>
          </a:p>
        </p:txBody>
      </p:sp>
      <p:sp>
        <p:nvSpPr>
          <p:cNvPr id="10" name="Datumsplatzhalter 1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>
          <a:xfrm>
            <a:off x="3934150" y="4828470"/>
            <a:ext cx="936300" cy="143836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 b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B53603B7-8B55-4D56-AC67-3FCE09D458E4}" type="datetime1">
              <a:rPr lang="en-US" smtClean="0"/>
              <a:t>4/14/2016</a:t>
            </a:fld>
            <a:endParaRPr lang="en-US" dirty="0"/>
          </a:p>
        </p:txBody>
      </p:sp>
      <p:sp>
        <p:nvSpPr>
          <p:cNvPr id="15" name="Textfeld 14"/>
          <p:cNvSpPr txBox="1"/>
          <p:nvPr>
            <p:custDataLst>
              <p:tags r:id="rId4"/>
            </p:custDataLst>
          </p:nvPr>
        </p:nvSpPr>
        <p:spPr>
          <a:xfrm>
            <a:off x="1940400" y="4827602"/>
            <a:ext cx="1915200" cy="144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800" kern="1200" smtClean="0">
                <a:solidFill>
                  <a:srgbClr val="FFFFFF"/>
                </a:solidFill>
                <a:latin typeface="Arial" pitchFamily="34" charset="0"/>
                <a:ea typeface="+mn-ea"/>
                <a:cs typeface="Arial" pitchFamily="34" charset="0"/>
              </a:rPr>
              <a:t>Financial Information</a:t>
            </a:r>
            <a:endParaRPr lang="de-CH" sz="800" kern="1200" dirty="0" smtClean="0">
              <a:solidFill>
                <a:srgbClr val="FFFFFF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Foliennummernplatzhalter 3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>
          <a:xfrm>
            <a:off x="1260000" y="4827602"/>
            <a:ext cx="467656" cy="1439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F42FDE4-A7DD-41A7-A0A6-9B649FB43336}" type="slidenum">
              <a:rPr lang="en-US" smtClean="0"/>
              <a:pPr/>
              <a:t>‹#›</a:t>
            </a:fld>
            <a:endParaRPr lang="en-US" sz="1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Textfeld 10"/>
          <p:cNvSpPr txBox="1"/>
          <p:nvPr>
            <p:custDataLst>
              <p:tags r:id="rId6"/>
            </p:custDataLst>
          </p:nvPr>
        </p:nvSpPr>
        <p:spPr>
          <a:xfrm>
            <a:off x="1008000" y="4827601"/>
            <a:ext cx="683680" cy="144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800" kern="120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rPr>
              <a:t>Page</a:t>
            </a:r>
            <a:endParaRPr lang="de-CH" sz="800" kern="1200" dirty="0" smtClean="0">
              <a:solidFill>
                <a:schemeClr val="bg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494964"/>
      </p:ext>
    </p:extLst>
  </p:cSld>
  <p:clrMapOvr>
    <a:masterClrMapping/>
  </p:clrMapOvr>
  <p:hf hdr="0" ft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Inhalt_Far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PPT_16-9_1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263"/>
          </a:xfrm>
          <a:prstGeom prst="rect">
            <a:avLst/>
          </a:prstGeom>
        </p:spPr>
      </p:pic>
      <p:sp>
        <p:nvSpPr>
          <p:cNvPr id="4" name="Content Placeholder 1"/>
          <p:cNvSpPr>
            <a:spLocks noGrp="1"/>
          </p:cNvSpPr>
          <p:nvPr>
            <p:ph idx="1" hasCustomPrompt="1"/>
            <p:custDataLst>
              <p:tags r:id="rId1"/>
            </p:custDataLst>
          </p:nvPr>
        </p:nvSpPr>
        <p:spPr>
          <a:xfrm>
            <a:off x="996955" y="1169989"/>
            <a:ext cx="7642225" cy="3286124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800">
                <a:solidFill>
                  <a:srgbClr val="FFFFFF"/>
                </a:solidFill>
              </a:defRPr>
            </a:lvl1pPr>
          </a:lstStyle>
          <a:p>
            <a:r>
              <a:rPr lang="de-CH" dirty="0" smtClean="0"/>
              <a:t>Click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add</a:t>
            </a:r>
            <a:r>
              <a:rPr lang="de-CH" dirty="0" smtClean="0"/>
              <a:t> </a:t>
            </a:r>
            <a:r>
              <a:rPr lang="de-CH" dirty="0" err="1" smtClean="0"/>
              <a:t>text</a:t>
            </a:r>
            <a:endParaRPr lang="de-CH" dirty="0"/>
          </a:p>
        </p:txBody>
      </p:sp>
      <p:pic>
        <p:nvPicPr>
          <p:cNvPr id="13" name="Grafik 11"/>
          <p:cNvPicPr>
            <a:picLocks noChangeAspect="1"/>
          </p:cNvPicPr>
          <p:nvPr/>
        </p:nvPicPr>
        <p:blipFill>
          <a:blip r:embed="rId9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130" y="4749356"/>
            <a:ext cx="649225" cy="179832"/>
          </a:xfrm>
          <a:prstGeom prst="rect">
            <a:avLst/>
          </a:prstGeom>
        </p:spPr>
      </p:pic>
      <p:sp>
        <p:nvSpPr>
          <p:cNvPr id="14" name="Titel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003803" y="261550"/>
            <a:ext cx="7616325" cy="640150"/>
          </a:xfrm>
        </p:spPr>
        <p:txBody>
          <a:bodyPr>
            <a:norm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title</a:t>
            </a:r>
            <a:endParaRPr lang="de-DE" dirty="0"/>
          </a:p>
        </p:txBody>
      </p:sp>
      <p:sp>
        <p:nvSpPr>
          <p:cNvPr id="10" name="Datumsplatzhalter 1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>
          <a:xfrm>
            <a:off x="3934150" y="4828470"/>
            <a:ext cx="936300" cy="143836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 b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B53603B7-8B55-4D56-AC67-3FCE09D458E4}" type="datetime1">
              <a:rPr lang="en-US" smtClean="0"/>
              <a:t>4/14/2016</a:t>
            </a:fld>
            <a:endParaRPr lang="en-US" dirty="0"/>
          </a:p>
        </p:txBody>
      </p:sp>
      <p:sp>
        <p:nvSpPr>
          <p:cNvPr id="12" name="Textfeld 11"/>
          <p:cNvSpPr txBox="1"/>
          <p:nvPr>
            <p:custDataLst>
              <p:tags r:id="rId4"/>
            </p:custDataLst>
          </p:nvPr>
        </p:nvSpPr>
        <p:spPr>
          <a:xfrm>
            <a:off x="1940400" y="4827602"/>
            <a:ext cx="1915200" cy="144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800" kern="1200" smtClean="0">
                <a:solidFill>
                  <a:srgbClr val="FFFFFF"/>
                </a:solidFill>
                <a:latin typeface="Arial" pitchFamily="34" charset="0"/>
                <a:ea typeface="+mn-ea"/>
                <a:cs typeface="Arial" pitchFamily="34" charset="0"/>
              </a:rPr>
              <a:t>Financial Information</a:t>
            </a:r>
            <a:endParaRPr lang="de-CH" sz="800" kern="1200" dirty="0" smtClean="0">
              <a:solidFill>
                <a:srgbClr val="FFFFFF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Foliennummernplatzhalter 3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>
          <a:xfrm>
            <a:off x="1260000" y="4827602"/>
            <a:ext cx="467656" cy="1439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F42FDE4-A7DD-41A7-A0A6-9B649FB43336}" type="slidenum">
              <a:rPr lang="en-US" smtClean="0"/>
              <a:pPr/>
              <a:t>‹#›</a:t>
            </a:fld>
            <a:endParaRPr lang="en-US" sz="1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Textfeld 10"/>
          <p:cNvSpPr txBox="1"/>
          <p:nvPr>
            <p:custDataLst>
              <p:tags r:id="rId6"/>
            </p:custDataLst>
          </p:nvPr>
        </p:nvSpPr>
        <p:spPr>
          <a:xfrm>
            <a:off x="1008000" y="4827601"/>
            <a:ext cx="683680" cy="144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800" kern="120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rPr>
              <a:t>Page</a:t>
            </a:r>
            <a:endParaRPr lang="de-CH" sz="800" kern="1200" dirty="0" smtClean="0">
              <a:solidFill>
                <a:schemeClr val="bg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924736"/>
      </p:ext>
    </p:extLst>
  </p:cSld>
  <p:clrMapOvr>
    <a:masterClrMapping/>
  </p:clrMapOvr>
  <p:hf hdr="0" ft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Inhalt_Far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PPT_16-9_14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263"/>
          </a:xfrm>
          <a:prstGeom prst="rect">
            <a:avLst/>
          </a:prstGeom>
        </p:spPr>
      </p:pic>
      <p:sp>
        <p:nvSpPr>
          <p:cNvPr id="4" name="Content Placeholder 1"/>
          <p:cNvSpPr>
            <a:spLocks noGrp="1"/>
          </p:cNvSpPr>
          <p:nvPr>
            <p:ph idx="1" hasCustomPrompt="1"/>
            <p:custDataLst>
              <p:tags r:id="rId1"/>
            </p:custDataLst>
          </p:nvPr>
        </p:nvSpPr>
        <p:spPr>
          <a:xfrm>
            <a:off x="996955" y="1169989"/>
            <a:ext cx="7642225" cy="3286124"/>
          </a:xfrm>
        </p:spPr>
        <p:txBody>
          <a:bodyPr>
            <a:normAutofit/>
          </a:bodyPr>
          <a:lstStyle>
            <a:lvl1pPr marL="285750" indent="-285750">
              <a:buFont typeface="Arial"/>
              <a:buChar char="•"/>
              <a:defRPr sz="1800">
                <a:solidFill>
                  <a:srgbClr val="FFFFFF"/>
                </a:solidFill>
              </a:defRPr>
            </a:lvl1pPr>
          </a:lstStyle>
          <a:p>
            <a:r>
              <a:rPr lang="de-CH" dirty="0" smtClean="0"/>
              <a:t>Click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add</a:t>
            </a:r>
            <a:r>
              <a:rPr lang="de-CH" dirty="0" smtClean="0"/>
              <a:t> </a:t>
            </a:r>
            <a:r>
              <a:rPr lang="de-CH" dirty="0" err="1" smtClean="0"/>
              <a:t>text</a:t>
            </a:r>
            <a:endParaRPr lang="de-CH" dirty="0"/>
          </a:p>
        </p:txBody>
      </p:sp>
      <p:pic>
        <p:nvPicPr>
          <p:cNvPr id="13" name="Grafik 11"/>
          <p:cNvPicPr>
            <a:picLocks noChangeAspect="1"/>
          </p:cNvPicPr>
          <p:nvPr/>
        </p:nvPicPr>
        <p:blipFill>
          <a:blip r:embed="rId9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130" y="4749356"/>
            <a:ext cx="649225" cy="179832"/>
          </a:xfrm>
          <a:prstGeom prst="rect">
            <a:avLst/>
          </a:prstGeom>
        </p:spPr>
      </p:pic>
      <p:sp>
        <p:nvSpPr>
          <p:cNvPr id="14" name="Titel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003803" y="261550"/>
            <a:ext cx="7616325" cy="640150"/>
          </a:xfrm>
        </p:spPr>
        <p:txBody>
          <a:bodyPr>
            <a:norm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title</a:t>
            </a:r>
            <a:endParaRPr lang="de-DE" dirty="0"/>
          </a:p>
        </p:txBody>
      </p:sp>
      <p:sp>
        <p:nvSpPr>
          <p:cNvPr id="10" name="Datumsplatzhalter 1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>
          <a:xfrm>
            <a:off x="3934150" y="4828470"/>
            <a:ext cx="936300" cy="143836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 b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B53603B7-8B55-4D56-AC67-3FCE09D458E4}" type="datetime1">
              <a:rPr lang="en-US" smtClean="0"/>
              <a:t>4/14/2016</a:t>
            </a:fld>
            <a:endParaRPr lang="en-US" dirty="0"/>
          </a:p>
        </p:txBody>
      </p:sp>
      <p:sp>
        <p:nvSpPr>
          <p:cNvPr id="15" name="Textfeld 14"/>
          <p:cNvSpPr txBox="1"/>
          <p:nvPr>
            <p:custDataLst>
              <p:tags r:id="rId4"/>
            </p:custDataLst>
          </p:nvPr>
        </p:nvSpPr>
        <p:spPr>
          <a:xfrm>
            <a:off x="1940400" y="4827602"/>
            <a:ext cx="1915200" cy="144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800" kern="1200" smtClean="0">
                <a:solidFill>
                  <a:srgbClr val="FFFFFF"/>
                </a:solidFill>
                <a:latin typeface="Arial" pitchFamily="34" charset="0"/>
                <a:ea typeface="+mn-ea"/>
                <a:cs typeface="Arial" pitchFamily="34" charset="0"/>
              </a:rPr>
              <a:t>Financial Information</a:t>
            </a:r>
            <a:endParaRPr lang="de-CH" sz="800" kern="1200" dirty="0" smtClean="0">
              <a:solidFill>
                <a:srgbClr val="FFFFFF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Foliennummernplatzhalter 3"/>
          <p:cNvSpPr>
            <a:spLocks noGrp="1"/>
          </p:cNvSpPr>
          <p:nvPr>
            <p:ph type="sldNum" sz="quarter" idx="4"/>
            <p:custDataLst>
              <p:tags r:id="rId5"/>
            </p:custDataLst>
          </p:nvPr>
        </p:nvSpPr>
        <p:spPr>
          <a:xfrm>
            <a:off x="1260000" y="4827602"/>
            <a:ext cx="467656" cy="1439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F42FDE4-A7DD-41A7-A0A6-9B649FB43336}" type="slidenum">
              <a:rPr lang="en-US" smtClean="0"/>
              <a:pPr/>
              <a:t>‹#›</a:t>
            </a:fld>
            <a:endParaRPr lang="en-US" sz="1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Textfeld 10"/>
          <p:cNvSpPr txBox="1"/>
          <p:nvPr>
            <p:custDataLst>
              <p:tags r:id="rId6"/>
            </p:custDataLst>
          </p:nvPr>
        </p:nvSpPr>
        <p:spPr>
          <a:xfrm>
            <a:off x="1008000" y="4827601"/>
            <a:ext cx="683680" cy="144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800" kern="120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rPr>
              <a:t>Page</a:t>
            </a:r>
            <a:endParaRPr lang="de-CH" sz="800" kern="1200" dirty="0" smtClean="0">
              <a:solidFill>
                <a:schemeClr val="bg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399234"/>
      </p:ext>
    </p:extLst>
  </p:cSld>
  <p:clrMapOvr>
    <a:masterClrMapping/>
  </p:clrMapOvr>
  <p:hf hdr="0" ft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halt_Pace_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PPT_16-9_7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8928" cy="5148263"/>
          </a:xfrm>
          <a:prstGeom prst="rect">
            <a:avLst/>
          </a:prstGeom>
        </p:spPr>
      </p:pic>
      <p:sp>
        <p:nvSpPr>
          <p:cNvPr id="4" name="Textplatzhalter 4"/>
          <p:cNvSpPr>
            <a:spLocks noGrp="1"/>
          </p:cNvSpPr>
          <p:nvPr>
            <p:ph type="body" sz="quarter" idx="13" hasCustomPrompt="1"/>
            <p:custDataLst>
              <p:tags r:id="rId1"/>
            </p:custDataLst>
          </p:nvPr>
        </p:nvSpPr>
        <p:spPr>
          <a:xfrm>
            <a:off x="990600" y="1994617"/>
            <a:ext cx="7659688" cy="5197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“Insert here, for example, a quote”</a:t>
            </a:r>
          </a:p>
        </p:txBody>
      </p:sp>
      <p:sp>
        <p:nvSpPr>
          <p:cNvPr id="8" name="Datumsplatzhalter 13"/>
          <p:cNvSpPr>
            <a:spLocks noGrp="1"/>
          </p:cNvSpPr>
          <p:nvPr>
            <p:ph type="dt" sz="half" idx="2"/>
            <p:custDataLst>
              <p:tags r:id="rId2"/>
            </p:custDataLst>
          </p:nvPr>
        </p:nvSpPr>
        <p:spPr>
          <a:xfrm>
            <a:off x="3934150" y="4828470"/>
            <a:ext cx="936300" cy="143836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 b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B53603B7-8B55-4D56-AC67-3FCE09D458E4}" type="datetime1">
              <a:rPr lang="en-US" smtClean="0"/>
              <a:t>4/14/2016</a:t>
            </a:fld>
            <a:endParaRPr lang="en-US" dirty="0"/>
          </a:p>
        </p:txBody>
      </p:sp>
      <p:sp>
        <p:nvSpPr>
          <p:cNvPr id="9" name="Textfeld 8"/>
          <p:cNvSpPr txBox="1"/>
          <p:nvPr>
            <p:custDataLst>
              <p:tags r:id="rId3"/>
            </p:custDataLst>
          </p:nvPr>
        </p:nvSpPr>
        <p:spPr>
          <a:xfrm>
            <a:off x="1940400" y="4827602"/>
            <a:ext cx="1915200" cy="144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Financial Information</a:t>
            </a:r>
            <a:endParaRPr lang="de-CH" sz="8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" name="Foliennummernplatzhalter 3"/>
          <p:cNvSpPr>
            <a:spLocks noGrp="1"/>
          </p:cNvSpPr>
          <p:nvPr>
            <p:ph type="sldNum" sz="quarter" idx="4"/>
            <p:custDataLst>
              <p:tags r:id="rId4"/>
            </p:custDataLst>
          </p:nvPr>
        </p:nvSpPr>
        <p:spPr>
          <a:xfrm>
            <a:off x="1260000" y="4827602"/>
            <a:ext cx="467656" cy="1439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F42FDE4-A7DD-41A7-A0A6-9B649FB43336}" type="slidenum">
              <a:rPr lang="en-US" smtClean="0"/>
              <a:pPr/>
              <a:t>‹#›</a:t>
            </a:fld>
            <a:endParaRPr lang="en-US" sz="1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Textfeld 10"/>
          <p:cNvSpPr txBox="1"/>
          <p:nvPr>
            <p:custDataLst>
              <p:tags r:id="rId5"/>
            </p:custDataLst>
          </p:nvPr>
        </p:nvSpPr>
        <p:spPr>
          <a:xfrm>
            <a:off x="1008000" y="4827601"/>
            <a:ext cx="683680" cy="144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Page</a:t>
            </a:r>
            <a:endParaRPr lang="de-CH" sz="800" kern="1200" dirty="0" smtClean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957025"/>
      </p:ext>
    </p:extLst>
  </p:cSld>
  <p:clrMapOvr>
    <a:masterClrMapping/>
  </p:clrMapOvr>
  <p:hf hdr="0" ft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nhalt_Pace_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PPT_16-9_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263"/>
          </a:xfrm>
          <a:prstGeom prst="rect">
            <a:avLst/>
          </a:prstGeom>
        </p:spPr>
      </p:pic>
      <p:sp>
        <p:nvSpPr>
          <p:cNvPr id="4" name="Textplatzhalter 4"/>
          <p:cNvSpPr>
            <a:spLocks noGrp="1"/>
          </p:cNvSpPr>
          <p:nvPr>
            <p:ph type="body" sz="quarter" idx="13" hasCustomPrompt="1"/>
            <p:custDataLst>
              <p:tags r:id="rId1"/>
            </p:custDataLst>
          </p:nvPr>
        </p:nvSpPr>
        <p:spPr>
          <a:xfrm>
            <a:off x="990600" y="2731140"/>
            <a:ext cx="7659688" cy="51972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“Insert here, for example, a quote”</a:t>
            </a:r>
          </a:p>
        </p:txBody>
      </p:sp>
      <p:pic>
        <p:nvPicPr>
          <p:cNvPr id="9" name="Grafik 11"/>
          <p:cNvPicPr>
            <a:picLocks noChangeAspect="1"/>
          </p:cNvPicPr>
          <p:nvPr/>
        </p:nvPicPr>
        <p:blipFill>
          <a:blip r:embed="rId8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130" y="4749356"/>
            <a:ext cx="649225" cy="179832"/>
          </a:xfrm>
          <a:prstGeom prst="rect">
            <a:avLst/>
          </a:prstGeom>
        </p:spPr>
      </p:pic>
      <p:sp>
        <p:nvSpPr>
          <p:cNvPr id="11" name="Datumsplatzhalter 13"/>
          <p:cNvSpPr>
            <a:spLocks noGrp="1"/>
          </p:cNvSpPr>
          <p:nvPr>
            <p:ph type="dt" sz="half" idx="2"/>
            <p:custDataLst>
              <p:tags r:id="rId2"/>
            </p:custDataLst>
          </p:nvPr>
        </p:nvSpPr>
        <p:spPr>
          <a:xfrm>
            <a:off x="3934150" y="4828470"/>
            <a:ext cx="936300" cy="143836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 b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B53603B7-8B55-4D56-AC67-3FCE09D458E4}" type="datetime1">
              <a:rPr lang="en-US" smtClean="0"/>
              <a:t>4/14/2016</a:t>
            </a:fld>
            <a:endParaRPr lang="en-US" dirty="0"/>
          </a:p>
        </p:txBody>
      </p:sp>
      <p:sp>
        <p:nvSpPr>
          <p:cNvPr id="12" name="Textfeld 11"/>
          <p:cNvSpPr txBox="1"/>
          <p:nvPr>
            <p:custDataLst>
              <p:tags r:id="rId3"/>
            </p:custDataLst>
          </p:nvPr>
        </p:nvSpPr>
        <p:spPr>
          <a:xfrm>
            <a:off x="1940400" y="4827602"/>
            <a:ext cx="1915200" cy="144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800" kern="1200" smtClean="0">
                <a:solidFill>
                  <a:srgbClr val="FFFFFF"/>
                </a:solidFill>
                <a:latin typeface="Arial" pitchFamily="34" charset="0"/>
                <a:ea typeface="+mn-ea"/>
                <a:cs typeface="Arial" pitchFamily="34" charset="0"/>
              </a:rPr>
              <a:t>Financial Information</a:t>
            </a:r>
            <a:endParaRPr lang="de-CH" sz="800" kern="1200" dirty="0" smtClean="0">
              <a:solidFill>
                <a:srgbClr val="FFFFFF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" name="Foliennummernplatzhalter 3"/>
          <p:cNvSpPr>
            <a:spLocks noGrp="1"/>
          </p:cNvSpPr>
          <p:nvPr>
            <p:ph type="sldNum" sz="quarter" idx="4"/>
            <p:custDataLst>
              <p:tags r:id="rId4"/>
            </p:custDataLst>
          </p:nvPr>
        </p:nvSpPr>
        <p:spPr>
          <a:xfrm>
            <a:off x="1260000" y="4827602"/>
            <a:ext cx="467656" cy="1439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F42FDE4-A7DD-41A7-A0A6-9B649FB43336}" type="slidenum">
              <a:rPr lang="en-US" smtClean="0"/>
              <a:pPr/>
              <a:t>‹#›</a:t>
            </a:fld>
            <a:endParaRPr lang="en-US" sz="1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extfeld 9"/>
          <p:cNvSpPr txBox="1"/>
          <p:nvPr>
            <p:custDataLst>
              <p:tags r:id="rId5"/>
            </p:custDataLst>
          </p:nvPr>
        </p:nvSpPr>
        <p:spPr>
          <a:xfrm>
            <a:off x="1008000" y="4827601"/>
            <a:ext cx="683680" cy="144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800" kern="120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rPr>
              <a:t>Page</a:t>
            </a:r>
            <a:endParaRPr lang="de-CH" sz="800" kern="1200" dirty="0" smtClean="0">
              <a:solidFill>
                <a:schemeClr val="bg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224510"/>
      </p:ext>
    </p:extLst>
  </p:cSld>
  <p:clrMapOvr>
    <a:masterClrMapping/>
  </p:clrMapOvr>
  <p:hf hdr="0" ft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Inhalt_Pace_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9" descr="PPT_16-9_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263"/>
          </a:xfrm>
          <a:prstGeom prst="rect">
            <a:avLst/>
          </a:prstGeom>
        </p:spPr>
      </p:pic>
      <p:sp>
        <p:nvSpPr>
          <p:cNvPr id="4" name="Textplatzhalter 4"/>
          <p:cNvSpPr>
            <a:spLocks noGrp="1"/>
          </p:cNvSpPr>
          <p:nvPr>
            <p:ph type="body" sz="quarter" idx="13" hasCustomPrompt="1"/>
            <p:custDataLst>
              <p:tags r:id="rId1"/>
            </p:custDataLst>
          </p:nvPr>
        </p:nvSpPr>
        <p:spPr>
          <a:xfrm>
            <a:off x="990600" y="2454344"/>
            <a:ext cx="7659688" cy="51972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“Insert here, for example, a quote”</a:t>
            </a:r>
          </a:p>
        </p:txBody>
      </p:sp>
      <p:pic>
        <p:nvPicPr>
          <p:cNvPr id="9" name="Grafik 11"/>
          <p:cNvPicPr>
            <a:picLocks noChangeAspect="1"/>
          </p:cNvPicPr>
          <p:nvPr/>
        </p:nvPicPr>
        <p:blipFill>
          <a:blip r:embed="rId8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130" y="4749356"/>
            <a:ext cx="649225" cy="179832"/>
          </a:xfrm>
          <a:prstGeom prst="rect">
            <a:avLst/>
          </a:prstGeom>
        </p:spPr>
      </p:pic>
      <p:sp>
        <p:nvSpPr>
          <p:cNvPr id="12" name="Datumsplatzhalter 13"/>
          <p:cNvSpPr>
            <a:spLocks noGrp="1"/>
          </p:cNvSpPr>
          <p:nvPr>
            <p:ph type="dt" sz="half" idx="2"/>
            <p:custDataLst>
              <p:tags r:id="rId2"/>
            </p:custDataLst>
          </p:nvPr>
        </p:nvSpPr>
        <p:spPr>
          <a:xfrm>
            <a:off x="3934150" y="4828470"/>
            <a:ext cx="936300" cy="143836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 b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B53603B7-8B55-4D56-AC67-3FCE09D458E4}" type="datetime1">
              <a:rPr lang="en-US" smtClean="0"/>
              <a:t>4/14/2016</a:t>
            </a:fld>
            <a:endParaRPr lang="en-US" dirty="0"/>
          </a:p>
        </p:txBody>
      </p:sp>
      <p:sp>
        <p:nvSpPr>
          <p:cNvPr id="13" name="Textfeld 12"/>
          <p:cNvSpPr txBox="1"/>
          <p:nvPr>
            <p:custDataLst>
              <p:tags r:id="rId3"/>
            </p:custDataLst>
          </p:nvPr>
        </p:nvSpPr>
        <p:spPr>
          <a:xfrm>
            <a:off x="1940400" y="4827602"/>
            <a:ext cx="1915200" cy="144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800" kern="1200" smtClean="0">
                <a:solidFill>
                  <a:srgbClr val="FFFFFF"/>
                </a:solidFill>
                <a:latin typeface="Arial" pitchFamily="34" charset="0"/>
                <a:ea typeface="+mn-ea"/>
                <a:cs typeface="Arial" pitchFamily="34" charset="0"/>
              </a:rPr>
              <a:t>Financial Information</a:t>
            </a:r>
            <a:endParaRPr lang="de-CH" sz="800" kern="1200" dirty="0" smtClean="0">
              <a:solidFill>
                <a:srgbClr val="FFFFFF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" name="Foliennummernplatzhalter 3"/>
          <p:cNvSpPr>
            <a:spLocks noGrp="1"/>
          </p:cNvSpPr>
          <p:nvPr>
            <p:ph type="sldNum" sz="quarter" idx="4"/>
            <p:custDataLst>
              <p:tags r:id="rId4"/>
            </p:custDataLst>
          </p:nvPr>
        </p:nvSpPr>
        <p:spPr>
          <a:xfrm>
            <a:off x="1260000" y="4827602"/>
            <a:ext cx="467656" cy="1439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F42FDE4-A7DD-41A7-A0A6-9B649FB43336}" type="slidenum">
              <a:rPr lang="en-US" smtClean="0"/>
              <a:pPr/>
              <a:t>‹#›</a:t>
            </a:fld>
            <a:endParaRPr lang="en-US" sz="1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Textfeld 10"/>
          <p:cNvSpPr txBox="1"/>
          <p:nvPr>
            <p:custDataLst>
              <p:tags r:id="rId5"/>
            </p:custDataLst>
          </p:nvPr>
        </p:nvSpPr>
        <p:spPr>
          <a:xfrm>
            <a:off x="1008000" y="4827601"/>
            <a:ext cx="683680" cy="144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800" kern="120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rPr>
              <a:t>Page</a:t>
            </a:r>
            <a:endParaRPr lang="de-CH" sz="800" kern="1200" dirty="0" smtClean="0">
              <a:solidFill>
                <a:schemeClr val="bg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833408"/>
      </p:ext>
    </p:extLst>
  </p:cSld>
  <p:clrMapOvr>
    <a:masterClrMapping/>
  </p:clrMapOvr>
  <p:hf hdr="0" ft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Inhalt_Pace_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PPT_16-9_1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263"/>
          </a:xfrm>
          <a:prstGeom prst="rect">
            <a:avLst/>
          </a:prstGeom>
        </p:spPr>
      </p:pic>
      <p:sp>
        <p:nvSpPr>
          <p:cNvPr id="4" name="Textplatzhalter 4"/>
          <p:cNvSpPr>
            <a:spLocks noGrp="1"/>
          </p:cNvSpPr>
          <p:nvPr>
            <p:ph type="body" sz="quarter" idx="13" hasCustomPrompt="1"/>
            <p:custDataLst>
              <p:tags r:id="rId1"/>
            </p:custDataLst>
          </p:nvPr>
        </p:nvSpPr>
        <p:spPr>
          <a:xfrm>
            <a:off x="990600" y="1080311"/>
            <a:ext cx="7659688" cy="51972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“Insert here, for example, a quote”</a:t>
            </a:r>
          </a:p>
        </p:txBody>
      </p:sp>
      <p:pic>
        <p:nvPicPr>
          <p:cNvPr id="9" name="Grafik 11"/>
          <p:cNvPicPr>
            <a:picLocks noChangeAspect="1"/>
          </p:cNvPicPr>
          <p:nvPr/>
        </p:nvPicPr>
        <p:blipFill>
          <a:blip r:embed="rId8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130" y="4749356"/>
            <a:ext cx="649225" cy="179832"/>
          </a:xfrm>
          <a:prstGeom prst="rect">
            <a:avLst/>
          </a:prstGeom>
        </p:spPr>
      </p:pic>
      <p:sp>
        <p:nvSpPr>
          <p:cNvPr id="11" name="Datumsplatzhalter 13"/>
          <p:cNvSpPr>
            <a:spLocks noGrp="1"/>
          </p:cNvSpPr>
          <p:nvPr>
            <p:ph type="dt" sz="half" idx="2"/>
            <p:custDataLst>
              <p:tags r:id="rId2"/>
            </p:custDataLst>
          </p:nvPr>
        </p:nvSpPr>
        <p:spPr>
          <a:xfrm>
            <a:off x="3934150" y="4828470"/>
            <a:ext cx="936300" cy="143836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 b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B53603B7-8B55-4D56-AC67-3FCE09D458E4}" type="datetime1">
              <a:rPr lang="en-US" smtClean="0"/>
              <a:t>4/14/2016</a:t>
            </a:fld>
            <a:endParaRPr lang="en-US" dirty="0"/>
          </a:p>
        </p:txBody>
      </p:sp>
      <p:sp>
        <p:nvSpPr>
          <p:cNvPr id="12" name="Textfeld 11"/>
          <p:cNvSpPr txBox="1"/>
          <p:nvPr>
            <p:custDataLst>
              <p:tags r:id="rId3"/>
            </p:custDataLst>
          </p:nvPr>
        </p:nvSpPr>
        <p:spPr>
          <a:xfrm>
            <a:off x="1940400" y="4827602"/>
            <a:ext cx="1915200" cy="144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800" kern="1200" smtClean="0">
                <a:solidFill>
                  <a:srgbClr val="FFFFFF"/>
                </a:solidFill>
                <a:latin typeface="Arial" pitchFamily="34" charset="0"/>
                <a:ea typeface="+mn-ea"/>
                <a:cs typeface="Arial" pitchFamily="34" charset="0"/>
              </a:rPr>
              <a:t>Financial Information</a:t>
            </a:r>
            <a:endParaRPr lang="de-CH" sz="800" kern="1200" dirty="0" smtClean="0">
              <a:solidFill>
                <a:srgbClr val="FFFFFF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" name="Foliennummernplatzhalter 3"/>
          <p:cNvSpPr>
            <a:spLocks noGrp="1"/>
          </p:cNvSpPr>
          <p:nvPr>
            <p:ph type="sldNum" sz="quarter" idx="4"/>
            <p:custDataLst>
              <p:tags r:id="rId4"/>
            </p:custDataLst>
          </p:nvPr>
        </p:nvSpPr>
        <p:spPr>
          <a:xfrm>
            <a:off x="1260000" y="4827602"/>
            <a:ext cx="467656" cy="1439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F42FDE4-A7DD-41A7-A0A6-9B649FB43336}" type="slidenum">
              <a:rPr lang="en-US" smtClean="0"/>
              <a:pPr/>
              <a:t>‹#›</a:t>
            </a:fld>
            <a:endParaRPr lang="en-US" sz="1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extfeld 9"/>
          <p:cNvSpPr txBox="1"/>
          <p:nvPr>
            <p:custDataLst>
              <p:tags r:id="rId5"/>
            </p:custDataLst>
          </p:nvPr>
        </p:nvSpPr>
        <p:spPr>
          <a:xfrm>
            <a:off x="1008000" y="4827601"/>
            <a:ext cx="683680" cy="144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800" kern="120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rPr>
              <a:t>Page</a:t>
            </a:r>
            <a:endParaRPr lang="de-CH" sz="800" kern="1200" dirty="0" smtClean="0">
              <a:solidFill>
                <a:schemeClr val="bg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37416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7" t="10187" b="16423"/>
          <a:stretch/>
        </p:blipFill>
        <p:spPr>
          <a:xfrm flipH="1">
            <a:off x="0" y="1"/>
            <a:ext cx="9144000" cy="5148264"/>
          </a:xfrm>
          <a:prstGeom prst="rect">
            <a:avLst/>
          </a:prstGeom>
        </p:spPr>
      </p:pic>
      <p:sp>
        <p:nvSpPr>
          <p:cNvPr id="12" name="Textplatzhalter 64"/>
          <p:cNvSpPr>
            <a:spLocks noGrp="1"/>
          </p:cNvSpPr>
          <p:nvPr>
            <p:ph type="body" sz="quarter" idx="11" hasCustomPrompt="1"/>
            <p:custDataLst>
              <p:tags r:id="rId1"/>
            </p:custDataLst>
          </p:nvPr>
        </p:nvSpPr>
        <p:spPr>
          <a:xfrm>
            <a:off x="1014384" y="2651366"/>
            <a:ext cx="4048684" cy="372680"/>
          </a:xfrm>
        </p:spPr>
        <p:txBody>
          <a:bodyPr wrap="none" lIns="0" rIns="0">
            <a:noAutofit/>
          </a:bodyPr>
          <a:lstStyle>
            <a:lvl1pPr marL="0" indent="0"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 err="1" smtClean="0"/>
              <a:t>Author</a:t>
            </a:r>
            <a:r>
              <a:rPr lang="de-DE" dirty="0" smtClean="0"/>
              <a:t>, Date</a:t>
            </a:r>
            <a:endParaRPr lang="de-CH" dirty="0"/>
          </a:p>
        </p:txBody>
      </p:sp>
      <p:sp>
        <p:nvSpPr>
          <p:cNvPr id="13" name="Titel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003798" y="1041488"/>
            <a:ext cx="4059270" cy="924068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GB" noProof="0" dirty="0" smtClean="0"/>
              <a:t>Click to add title</a:t>
            </a:r>
            <a:endParaRPr lang="en-US" noProof="0" dirty="0"/>
          </a:p>
        </p:txBody>
      </p:sp>
      <p:sp>
        <p:nvSpPr>
          <p:cNvPr id="17" name="Untertitel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003801" y="1965556"/>
            <a:ext cx="4059271" cy="68581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Click to add subtitle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" y="0"/>
            <a:ext cx="5510253" cy="1223971"/>
          </a:xfrm>
          <a:prstGeom prst="rect">
            <a:avLst/>
          </a:prstGeom>
        </p:spPr>
      </p:pic>
      <p:sp>
        <p:nvSpPr>
          <p:cNvPr id="9" name="Textfeld 8"/>
          <p:cNvSpPr txBox="1"/>
          <p:nvPr>
            <p:custDataLst>
              <p:tags r:id="rId5"/>
            </p:custDataLst>
          </p:nvPr>
        </p:nvSpPr>
        <p:spPr>
          <a:xfrm>
            <a:off x="1014467" y="2929974"/>
            <a:ext cx="406159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fr-FR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43577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913" y="230253"/>
            <a:ext cx="7777162" cy="54104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69913" y="878119"/>
            <a:ext cx="7777162" cy="356684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349012" y="4878073"/>
            <a:ext cx="4249323" cy="92333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600">
                <a:solidFill>
                  <a:schemeClr val="bg2"/>
                </a:solidFill>
              </a:defRPr>
            </a:lvl1pPr>
          </a:lstStyle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94444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G:\ccc\Branding\PAT_0389_WEB_Large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" b="15227"/>
          <a:stretch/>
        </p:blipFill>
        <p:spPr bwMode="auto">
          <a:xfrm flipH="1">
            <a:off x="-36000" y="-34774"/>
            <a:ext cx="9180000" cy="521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platzhalter 64"/>
          <p:cNvSpPr>
            <a:spLocks noGrp="1"/>
          </p:cNvSpPr>
          <p:nvPr>
            <p:ph type="body" sz="quarter" idx="11" hasCustomPrompt="1"/>
            <p:custDataLst>
              <p:tags r:id="rId1"/>
            </p:custDataLst>
          </p:nvPr>
        </p:nvSpPr>
        <p:spPr>
          <a:xfrm>
            <a:off x="1014384" y="2651366"/>
            <a:ext cx="4048684" cy="372680"/>
          </a:xfrm>
        </p:spPr>
        <p:txBody>
          <a:bodyPr wrap="none" lIns="0" rIns="0">
            <a:noAutofit/>
          </a:bodyPr>
          <a:lstStyle>
            <a:lvl1pPr marL="0" indent="0"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 err="1" smtClean="0"/>
              <a:t>Author</a:t>
            </a:r>
            <a:r>
              <a:rPr lang="de-DE" dirty="0" smtClean="0"/>
              <a:t>, Date</a:t>
            </a:r>
            <a:endParaRPr lang="de-CH" dirty="0"/>
          </a:p>
        </p:txBody>
      </p:sp>
      <p:sp>
        <p:nvSpPr>
          <p:cNvPr id="13" name="Titel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003798" y="1041488"/>
            <a:ext cx="4059270" cy="924068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GB" noProof="0" dirty="0" smtClean="0"/>
              <a:t>Click to add title</a:t>
            </a:r>
            <a:endParaRPr lang="en-US" noProof="0" dirty="0"/>
          </a:p>
        </p:txBody>
      </p:sp>
      <p:sp>
        <p:nvSpPr>
          <p:cNvPr id="17" name="Untertitel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003801" y="1965556"/>
            <a:ext cx="4059271" cy="68581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Click to add subtitle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" y="0"/>
            <a:ext cx="5510253" cy="1223971"/>
          </a:xfrm>
          <a:prstGeom prst="rect">
            <a:avLst/>
          </a:prstGeom>
        </p:spPr>
      </p:pic>
      <p:sp>
        <p:nvSpPr>
          <p:cNvPr id="9" name="Textfeld 8"/>
          <p:cNvSpPr txBox="1"/>
          <p:nvPr>
            <p:custDataLst>
              <p:tags r:id="rId5"/>
            </p:custDataLst>
          </p:nvPr>
        </p:nvSpPr>
        <p:spPr>
          <a:xfrm>
            <a:off x="1014467" y="2929974"/>
            <a:ext cx="406159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fr-FR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23638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G:\ccc\Branding\PAT_3051_WEB_Large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9" t="14993" r="2472" b="8373"/>
          <a:stretch/>
        </p:blipFill>
        <p:spPr bwMode="auto">
          <a:xfrm>
            <a:off x="-108520" y="0"/>
            <a:ext cx="9252520" cy="515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platzhalter 64"/>
          <p:cNvSpPr>
            <a:spLocks noGrp="1"/>
          </p:cNvSpPr>
          <p:nvPr>
            <p:ph type="body" sz="quarter" idx="11" hasCustomPrompt="1"/>
            <p:custDataLst>
              <p:tags r:id="rId1"/>
            </p:custDataLst>
          </p:nvPr>
        </p:nvSpPr>
        <p:spPr>
          <a:xfrm>
            <a:off x="1014384" y="2651366"/>
            <a:ext cx="4048684" cy="372680"/>
          </a:xfrm>
        </p:spPr>
        <p:txBody>
          <a:bodyPr wrap="none" lIns="0" rIns="0">
            <a:noAutofit/>
          </a:bodyPr>
          <a:lstStyle>
            <a:lvl1pPr marL="0" indent="0"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 err="1" smtClean="0"/>
              <a:t>Author</a:t>
            </a:r>
            <a:r>
              <a:rPr lang="de-DE" dirty="0" smtClean="0"/>
              <a:t>, Date</a:t>
            </a:r>
            <a:endParaRPr lang="de-CH" dirty="0"/>
          </a:p>
        </p:txBody>
      </p:sp>
      <p:sp>
        <p:nvSpPr>
          <p:cNvPr id="13" name="Titel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003798" y="1041488"/>
            <a:ext cx="4059270" cy="924068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GB" noProof="0" dirty="0" smtClean="0"/>
              <a:t>Click to add title</a:t>
            </a:r>
            <a:endParaRPr lang="en-US" noProof="0" dirty="0"/>
          </a:p>
        </p:txBody>
      </p:sp>
      <p:sp>
        <p:nvSpPr>
          <p:cNvPr id="17" name="Untertitel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003801" y="1965556"/>
            <a:ext cx="4059271" cy="68581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Click to add subtitle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" y="0"/>
            <a:ext cx="5510253" cy="1223971"/>
          </a:xfrm>
          <a:prstGeom prst="rect">
            <a:avLst/>
          </a:prstGeom>
        </p:spPr>
      </p:pic>
      <p:sp>
        <p:nvSpPr>
          <p:cNvPr id="9" name="Textfeld 8"/>
          <p:cNvSpPr txBox="1"/>
          <p:nvPr>
            <p:custDataLst>
              <p:tags r:id="rId5"/>
            </p:custDataLst>
          </p:nvPr>
        </p:nvSpPr>
        <p:spPr>
          <a:xfrm>
            <a:off x="1014467" y="2929974"/>
            <a:ext cx="406159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fr-FR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43817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ayhan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263"/>
          </a:xfrm>
          <a:prstGeom prst="rect">
            <a:avLst/>
          </a:prstGeom>
        </p:spPr>
      </p:pic>
      <p:sp>
        <p:nvSpPr>
          <p:cNvPr id="12" name="Textplatzhalter 64"/>
          <p:cNvSpPr>
            <a:spLocks noGrp="1"/>
          </p:cNvSpPr>
          <p:nvPr>
            <p:ph type="body" sz="quarter" idx="11" hasCustomPrompt="1"/>
            <p:custDataLst>
              <p:tags r:id="rId1"/>
            </p:custDataLst>
          </p:nvPr>
        </p:nvSpPr>
        <p:spPr>
          <a:xfrm>
            <a:off x="1014384" y="2651366"/>
            <a:ext cx="4048684" cy="372680"/>
          </a:xfrm>
        </p:spPr>
        <p:txBody>
          <a:bodyPr wrap="none" lIns="0" rIns="0">
            <a:noAutofit/>
          </a:bodyPr>
          <a:lstStyle>
            <a:lvl1pPr marL="0" indent="0">
              <a:buFontTx/>
              <a:buNone/>
              <a:defRPr sz="1400" baseline="0">
                <a:solidFill>
                  <a:srgbClr val="FFFFFF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 err="1" smtClean="0"/>
              <a:t>Author</a:t>
            </a:r>
            <a:r>
              <a:rPr lang="de-DE" dirty="0" smtClean="0"/>
              <a:t>, Date</a:t>
            </a:r>
            <a:endParaRPr lang="de-CH" dirty="0"/>
          </a:p>
        </p:txBody>
      </p:sp>
      <p:sp>
        <p:nvSpPr>
          <p:cNvPr id="13" name="Titel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003798" y="1041488"/>
            <a:ext cx="4059270" cy="924068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r>
              <a:rPr lang="en-GB" noProof="0" dirty="0" smtClean="0"/>
              <a:t>Click to add title</a:t>
            </a:r>
            <a:endParaRPr lang="en-US" noProof="0" dirty="0"/>
          </a:p>
        </p:txBody>
      </p:sp>
      <p:sp>
        <p:nvSpPr>
          <p:cNvPr id="17" name="Untertitel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003801" y="1965556"/>
            <a:ext cx="4059271" cy="68581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Click to add subtitle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" y="0"/>
            <a:ext cx="5510329" cy="1225195"/>
          </a:xfrm>
          <a:prstGeom prst="rect">
            <a:avLst/>
          </a:prstGeom>
        </p:spPr>
      </p:pic>
      <p:sp>
        <p:nvSpPr>
          <p:cNvPr id="9" name="Textfeld 8"/>
          <p:cNvSpPr txBox="1"/>
          <p:nvPr>
            <p:custDataLst>
              <p:tags r:id="rId5"/>
            </p:custDataLst>
          </p:nvPr>
        </p:nvSpPr>
        <p:spPr>
          <a:xfrm>
            <a:off x="1014467" y="2929974"/>
            <a:ext cx="406159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fr-FR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82619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4298953"/>
            <a:ext cx="9144000" cy="8493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Bild 1" descr="PPT_16-9_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8928" cy="5148263"/>
          </a:xfrm>
          <a:prstGeom prst="rect">
            <a:avLst/>
          </a:prstGeom>
        </p:spPr>
      </p:pic>
      <p:sp>
        <p:nvSpPr>
          <p:cNvPr id="30" name="Textplatzhalter 64"/>
          <p:cNvSpPr>
            <a:spLocks noGrp="1"/>
          </p:cNvSpPr>
          <p:nvPr>
            <p:ph type="body" sz="quarter" idx="10" hasCustomPrompt="1"/>
            <p:custDataLst>
              <p:tags r:id="rId1"/>
            </p:custDataLst>
          </p:nvPr>
        </p:nvSpPr>
        <p:spPr>
          <a:xfrm>
            <a:off x="1014384" y="3108516"/>
            <a:ext cx="5126582" cy="372680"/>
          </a:xfrm>
        </p:spPr>
        <p:txBody>
          <a:bodyPr wrap="none" lIns="0" rIns="0">
            <a:noAutofit/>
          </a:bodyPr>
          <a:lstStyle>
            <a:lvl1pPr marL="0" indent="0">
              <a:buFontTx/>
              <a:buNone/>
              <a:defRPr sz="1400" baseline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 err="1" smtClean="0"/>
              <a:t>Author</a:t>
            </a:r>
            <a:r>
              <a:rPr lang="de-DE" dirty="0" smtClean="0"/>
              <a:t>, Date</a:t>
            </a:r>
            <a:endParaRPr lang="de-CH" dirty="0"/>
          </a:p>
        </p:txBody>
      </p:sp>
      <p:sp>
        <p:nvSpPr>
          <p:cNvPr id="32" name="Titel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003801" y="1498641"/>
            <a:ext cx="7643315" cy="924068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/>
            </a:lvl1pPr>
          </a:lstStyle>
          <a:p>
            <a:r>
              <a:rPr lang="en-GB" noProof="0" dirty="0" smtClean="0"/>
              <a:t>Click to add title</a:t>
            </a:r>
            <a:endParaRPr lang="en-US" noProof="0" dirty="0"/>
          </a:p>
        </p:txBody>
      </p:sp>
      <p:sp>
        <p:nvSpPr>
          <p:cNvPr id="33" name="Untertitel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003801" y="2422706"/>
            <a:ext cx="7643315" cy="68581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dirty="0" smtClean="0"/>
              <a:t>Click to add subtitle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" y="0"/>
            <a:ext cx="5510253" cy="12239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0"/>
            <a:ext cx="9526" cy="9526"/>
          </a:xfrm>
          <a:prstGeom prst="rect">
            <a:avLst/>
          </a:prstGeom>
        </p:spPr>
      </p:pic>
      <p:sp>
        <p:nvSpPr>
          <p:cNvPr id="10" name="Textfeld 9"/>
          <p:cNvSpPr txBox="1"/>
          <p:nvPr>
            <p:custDataLst>
              <p:tags r:id="rId6"/>
            </p:custDataLst>
          </p:nvPr>
        </p:nvSpPr>
        <p:spPr>
          <a:xfrm>
            <a:off x="1013992" y="3381875"/>
            <a:ext cx="514218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fr-FR" sz="1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81637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PAT_3702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263"/>
          </a:xfrm>
          <a:prstGeom prst="rect">
            <a:avLst/>
          </a:prstGeom>
        </p:spPr>
      </p:pic>
      <p:sp>
        <p:nvSpPr>
          <p:cNvPr id="16" name="Textplatzhalter 64"/>
          <p:cNvSpPr>
            <a:spLocks noGrp="1"/>
          </p:cNvSpPr>
          <p:nvPr>
            <p:ph type="body" sz="quarter" idx="11" hasCustomPrompt="1"/>
            <p:custDataLst>
              <p:tags r:id="rId1"/>
            </p:custDataLst>
          </p:nvPr>
        </p:nvSpPr>
        <p:spPr>
          <a:xfrm>
            <a:off x="1014384" y="2651366"/>
            <a:ext cx="4345016" cy="372680"/>
          </a:xfrm>
        </p:spPr>
        <p:txBody>
          <a:bodyPr wrap="none" lIns="0" rIns="0">
            <a:noAutofit/>
          </a:bodyPr>
          <a:lstStyle>
            <a:lvl1pPr marL="0" indent="0"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 dirty="0" err="1" smtClean="0"/>
              <a:t>Author</a:t>
            </a:r>
            <a:r>
              <a:rPr lang="de-DE" dirty="0" smtClean="0"/>
              <a:t>, Date</a:t>
            </a:r>
          </a:p>
        </p:txBody>
      </p:sp>
      <p:sp>
        <p:nvSpPr>
          <p:cNvPr id="17" name="Titel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003798" y="1041488"/>
            <a:ext cx="4355602" cy="924068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GB" noProof="0" dirty="0" smtClean="0"/>
              <a:t>Click to add title</a:t>
            </a:r>
            <a:endParaRPr lang="en-US" noProof="0" dirty="0"/>
          </a:p>
        </p:txBody>
      </p:sp>
      <p:sp>
        <p:nvSpPr>
          <p:cNvPr id="19" name="Untertitel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003803" y="1965556"/>
            <a:ext cx="4355603" cy="68581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noProof="0" dirty="0" smtClean="0"/>
              <a:t>Click </a:t>
            </a:r>
            <a:r>
              <a:rPr lang="de-CH" noProof="0" dirty="0" err="1" smtClean="0"/>
              <a:t>to</a:t>
            </a:r>
            <a:r>
              <a:rPr lang="de-CH" noProof="0" dirty="0" smtClean="0"/>
              <a:t> </a:t>
            </a:r>
            <a:r>
              <a:rPr lang="de-CH" noProof="0" dirty="0" err="1" smtClean="0"/>
              <a:t>add</a:t>
            </a:r>
            <a:r>
              <a:rPr lang="de-CH" noProof="0" dirty="0" smtClean="0"/>
              <a:t> </a:t>
            </a:r>
            <a:r>
              <a:rPr lang="de-CH" noProof="0" dirty="0" err="1" smtClean="0"/>
              <a:t>subtitle</a:t>
            </a:r>
            <a:endParaRPr lang="en-GB" noProof="0" dirty="0" smtClean="0"/>
          </a:p>
        </p:txBody>
      </p:sp>
      <p:pic>
        <p:nvPicPr>
          <p:cNvPr id="2" name="Picture 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" y="0"/>
            <a:ext cx="5510253" cy="1223971"/>
          </a:xfrm>
          <a:prstGeom prst="rect">
            <a:avLst/>
          </a:prstGeom>
        </p:spPr>
      </p:pic>
      <p:sp>
        <p:nvSpPr>
          <p:cNvPr id="8" name="Textfeld 7"/>
          <p:cNvSpPr txBox="1"/>
          <p:nvPr>
            <p:custDataLst>
              <p:tags r:id="rId5"/>
            </p:custDataLst>
          </p:nvPr>
        </p:nvSpPr>
        <p:spPr>
          <a:xfrm>
            <a:off x="1014467" y="2929974"/>
            <a:ext cx="406159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fr-FR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57023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/>
          <p:cNvSpPr>
            <a:spLocks noGrp="1"/>
          </p:cNvSpPr>
          <p:nvPr>
            <p:ph idx="1" hasCustomPrompt="1"/>
            <p:custDataLst>
              <p:tags r:id="rId1"/>
            </p:custDataLst>
          </p:nvPr>
        </p:nvSpPr>
        <p:spPr>
          <a:xfrm>
            <a:off x="1018617" y="1165225"/>
            <a:ext cx="7614208" cy="3290888"/>
          </a:xfrm>
        </p:spPr>
        <p:txBody>
          <a:bodyPr lIns="0" tIns="0" rIns="0" bIns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Symbol" panose="05050102010706020507" pitchFamily="18" charset="2"/>
              <a:buChar char="-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Symbol" panose="05050102010706020507" pitchFamily="18" charset="2"/>
              <a:buChar char="-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Symbol" panose="05050102010706020507" pitchFamily="18" charset="2"/>
              <a:buChar char="-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Symbol" panose="05050102010706020507" pitchFamily="18" charset="2"/>
              <a:buChar char="-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text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CH" dirty="0"/>
          </a:p>
        </p:txBody>
      </p:sp>
      <p:sp>
        <p:nvSpPr>
          <p:cNvPr id="7" name="Datumsplatzhalter 13"/>
          <p:cNvSpPr>
            <a:spLocks noGrp="1"/>
          </p:cNvSpPr>
          <p:nvPr>
            <p:ph type="dt" sz="half" idx="2"/>
            <p:custDataLst>
              <p:tags r:id="rId2"/>
            </p:custDataLst>
          </p:nvPr>
        </p:nvSpPr>
        <p:spPr>
          <a:xfrm>
            <a:off x="3934150" y="4828470"/>
            <a:ext cx="936300" cy="143836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 b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B53603B7-8B55-4D56-AC67-3FCE09D458E4}" type="datetime1">
              <a:rPr lang="en-US" smtClean="0"/>
              <a:t>4/14/2016</a:t>
            </a:fld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003803" y="261550"/>
            <a:ext cx="7616325" cy="640150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add</a:t>
            </a:r>
            <a:r>
              <a:rPr lang="de-DE" dirty="0" smtClean="0"/>
              <a:t> title</a:t>
            </a:r>
            <a:endParaRPr lang="de-DE" dirty="0"/>
          </a:p>
        </p:txBody>
      </p:sp>
      <p:sp>
        <p:nvSpPr>
          <p:cNvPr id="9" name="Textfeld 8"/>
          <p:cNvSpPr txBox="1"/>
          <p:nvPr>
            <p:custDataLst>
              <p:tags r:id="rId4"/>
            </p:custDataLst>
          </p:nvPr>
        </p:nvSpPr>
        <p:spPr>
          <a:xfrm>
            <a:off x="1940400" y="4827602"/>
            <a:ext cx="1915200" cy="144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800" kern="120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Financial Information</a:t>
            </a:r>
            <a:endParaRPr lang="de-CH" sz="800" kern="1200" dirty="0">
              <a:solidFill>
                <a:schemeClr val="tx1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0834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customXml" Target="../../customXml/item1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ags" Target="../tags/tag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  <p:custDataLst>
              <p:tags r:id="rId33"/>
            </p:custDataLst>
          </p:nvPr>
        </p:nvSpPr>
        <p:spPr>
          <a:xfrm>
            <a:off x="1016500" y="293300"/>
            <a:ext cx="7616325" cy="64015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  <p:custDataLst>
              <p:tags r:id="rId34"/>
            </p:custDataLst>
          </p:nvPr>
        </p:nvSpPr>
        <p:spPr>
          <a:xfrm>
            <a:off x="1016500" y="1061202"/>
            <a:ext cx="7616324" cy="33949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CH" dirty="0" smtClean="0"/>
              <a:t>Mastertextformat bearbeiten</a:t>
            </a:r>
          </a:p>
        </p:txBody>
      </p:sp>
      <p:sp>
        <p:nvSpPr>
          <p:cNvPr id="10" name="Datumsplatzhalter 13"/>
          <p:cNvSpPr>
            <a:spLocks noGrp="1"/>
          </p:cNvSpPr>
          <p:nvPr>
            <p:ph type="dt" sz="half" idx="2"/>
            <p:custDataLst>
              <p:tags r:id="rId35"/>
            </p:custDataLst>
          </p:nvPr>
        </p:nvSpPr>
        <p:spPr>
          <a:xfrm>
            <a:off x="3934150" y="4826097"/>
            <a:ext cx="936300" cy="14383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b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B53603B7-8B55-4D56-AC67-3FCE09D458E4}" type="datetime1">
              <a:rPr lang="en-US" smtClean="0"/>
              <a:t>4/14/2016</a:t>
            </a:fld>
            <a:endParaRPr lang="en-US" dirty="0"/>
          </a:p>
        </p:txBody>
      </p:sp>
      <p:pic>
        <p:nvPicPr>
          <p:cNvPr id="7" name="Picture 2" descr="\\cooper\Projects\SIX Group - officeatwork\Projects\PowerPoint\2015\Desktriptoren\SIX Innen.png"/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404" y="4752002"/>
            <a:ext cx="649287" cy="17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liennummernplatzhalter 3"/>
          <p:cNvSpPr>
            <a:spLocks noGrp="1"/>
          </p:cNvSpPr>
          <p:nvPr>
            <p:ph type="sldNum" sz="quarter" idx="4"/>
            <p:custDataLst>
              <p:tags r:id="rId36"/>
            </p:custDataLst>
          </p:nvPr>
        </p:nvSpPr>
        <p:spPr>
          <a:xfrm>
            <a:off x="1260000" y="4827602"/>
            <a:ext cx="467656" cy="1439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F42FDE4-A7DD-41A7-A0A6-9B649FB43336}" type="slidenum">
              <a:rPr lang="en-US" smtClean="0"/>
              <a:pPr/>
              <a:t>‹#›</a:t>
            </a:fld>
            <a:endParaRPr lang="en-US" sz="1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custDataLst>
      <p:custData r:id="rId32"/>
    </p:custDataLst>
    <p:extLst>
      <p:ext uri="{BB962C8B-B14F-4D97-AF65-F5344CB8AC3E}">
        <p14:creationId xmlns:p14="http://schemas.microsoft.com/office/powerpoint/2010/main" val="702829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0" r:id="rId1"/>
    <p:sldLayoutId id="2147484501" r:id="rId2"/>
    <p:sldLayoutId id="2147484502" r:id="rId3"/>
    <p:sldLayoutId id="2147484503" r:id="rId4"/>
    <p:sldLayoutId id="2147484504" r:id="rId5"/>
    <p:sldLayoutId id="2147484505" r:id="rId6"/>
    <p:sldLayoutId id="2147484506" r:id="rId7"/>
    <p:sldLayoutId id="2147484507" r:id="rId8"/>
    <p:sldLayoutId id="2147484508" r:id="rId9"/>
    <p:sldLayoutId id="2147484509" r:id="rId10"/>
    <p:sldLayoutId id="2147484510" r:id="rId11"/>
    <p:sldLayoutId id="2147484511" r:id="rId12"/>
    <p:sldLayoutId id="2147484512" r:id="rId13"/>
    <p:sldLayoutId id="2147484513" r:id="rId14"/>
    <p:sldLayoutId id="2147484514" r:id="rId15"/>
    <p:sldLayoutId id="2147484515" r:id="rId16"/>
    <p:sldLayoutId id="2147484516" r:id="rId17"/>
    <p:sldLayoutId id="2147484517" r:id="rId18"/>
    <p:sldLayoutId id="2147484518" r:id="rId19"/>
    <p:sldLayoutId id="2147484519" r:id="rId20"/>
    <p:sldLayoutId id="2147484520" r:id="rId21"/>
    <p:sldLayoutId id="2147484521" r:id="rId22"/>
    <p:sldLayoutId id="2147484522" r:id="rId23"/>
    <p:sldLayoutId id="2147484523" r:id="rId24"/>
    <p:sldLayoutId id="2147484524" r:id="rId25"/>
    <p:sldLayoutId id="2147484525" r:id="rId26"/>
    <p:sldLayoutId id="2147484526" r:id="rId27"/>
    <p:sldLayoutId id="2147484527" r:id="rId28"/>
    <p:sldLayoutId id="2147484528" r:id="rId29"/>
    <p:sldLayoutId id="2147484529" r:id="rId3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/>
  <p:txStyles>
    <p:titleStyle>
      <a:lvl1pPr algn="l" defTabSz="457200" rtl="0" eaLnBrk="1" latinLnBrk="0" hangingPunct="1">
        <a:spcBef>
          <a:spcPct val="0"/>
        </a:spcBef>
        <a:buNone/>
        <a:defRPr lang="de-CH" sz="2200" kern="1200" dirty="0" smtClean="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lnSpc>
          <a:spcPct val="120000"/>
        </a:lnSpc>
        <a:spcBef>
          <a:spcPts val="0"/>
        </a:spcBef>
        <a:buFont typeface="Arial"/>
        <a:buNone/>
        <a:defRPr sz="1600" kern="1200">
          <a:solidFill>
            <a:schemeClr val="tx1"/>
          </a:solidFill>
          <a:latin typeface="Arial"/>
          <a:ea typeface="+mn-ea"/>
          <a:cs typeface="Arial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1600" kern="1200">
          <a:solidFill>
            <a:schemeClr val="tx1"/>
          </a:solidFill>
          <a:latin typeface="Arial"/>
          <a:ea typeface="+mn-ea"/>
          <a:cs typeface="Arial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16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68.xml"/><Relationship Id="rId1" Type="http://schemas.openxmlformats.org/officeDocument/2006/relationships/tags" Target="../tags/tag16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8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sma.europa.eu/sites/default/files/library/2015/11/ipisc_complex_products_-_opinion_20140105.pdf" TargetMode="External"/><Relationship Id="rId3" Type="http://schemas.openxmlformats.org/officeDocument/2006/relationships/notesSlide" Target="../notesSlides/notesSlide10.xml"/><Relationship Id="rId7" Type="http://schemas.openxmlformats.org/officeDocument/2006/relationships/hyperlink" Target="http://europa.eu/rapid/press-release_MEMO-14-305_de.htm?locale=en" TargetMode="Externa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86.xml"/><Relationship Id="rId6" Type="http://schemas.openxmlformats.org/officeDocument/2006/relationships/hyperlink" Target="https://www.esma.europa.eu/sites/default/files/library/2015-1783_-_final_report_on_complex_debt_instruments_and_structured_deposits.pdf" TargetMode="External"/><Relationship Id="rId5" Type="http://schemas.openxmlformats.org/officeDocument/2006/relationships/hyperlink" Target="https://www.esma.europa.eu/sites/default/files/library/2015/11/2015-esma-1464_annex_i_-_draft_rts_and_its_on_mifid_ii_and_mifir.pdf" TargetMode="External"/><Relationship Id="rId4" Type="http://schemas.openxmlformats.org/officeDocument/2006/relationships/hyperlink" Target="https://www.esma.europa.eu/sites/default/files/library/2015/11/2015-esma-1464_-_final_report_-_draft_rts_and_its_on_mifid_ii_and_mifir.pdf" TargetMode="External"/><Relationship Id="rId9" Type="http://schemas.openxmlformats.org/officeDocument/2006/relationships/hyperlink" Target="https://www.esma.europa.eu/sites/default/files/library/jc_2016_21_final_draft_rts_priips_kid_report.pdf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89.xml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4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7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73.xml"/><Relationship Id="rId6" Type="http://schemas.openxmlformats.org/officeDocument/2006/relationships/hyperlink" Target="http://www.pwc.ch/user_content/editor/files/publ_bank/pwc_private_banking_switzerland_from_yesterday_to_the_day_after_tomorrow.pdf" TargetMode="Externa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13" Type="http://schemas.openxmlformats.org/officeDocument/2006/relationships/image" Target="../media/image46.jpeg"/><Relationship Id="rId18" Type="http://schemas.openxmlformats.org/officeDocument/2006/relationships/image" Target="../media/image51.jpe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0.jpeg"/><Relationship Id="rId12" Type="http://schemas.openxmlformats.org/officeDocument/2006/relationships/image" Target="../media/image45.png"/><Relationship Id="rId17" Type="http://schemas.openxmlformats.org/officeDocument/2006/relationships/image" Target="../media/image50.jpeg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49.jpeg"/><Relationship Id="rId20" Type="http://schemas.openxmlformats.org/officeDocument/2006/relationships/image" Target="../media/image52.jpeg"/><Relationship Id="rId1" Type="http://schemas.openxmlformats.org/officeDocument/2006/relationships/tags" Target="../tags/tag174.xml"/><Relationship Id="rId6" Type="http://schemas.openxmlformats.org/officeDocument/2006/relationships/image" Target="../media/image39.jpeg"/><Relationship Id="rId11" Type="http://schemas.openxmlformats.org/officeDocument/2006/relationships/image" Target="../media/image44.jpeg"/><Relationship Id="rId5" Type="http://schemas.openxmlformats.org/officeDocument/2006/relationships/image" Target="../media/image38.jpeg"/><Relationship Id="rId15" Type="http://schemas.openxmlformats.org/officeDocument/2006/relationships/image" Target="../media/image48.jpeg"/><Relationship Id="rId10" Type="http://schemas.openxmlformats.org/officeDocument/2006/relationships/image" Target="../media/image43.jpeg"/><Relationship Id="rId19" Type="http://schemas.openxmlformats.org/officeDocument/2006/relationships/hyperlink" Target="http://www.google.ch/url?sa=i&amp;rct=j&amp;q=&amp;esrc=s&amp;frm=1&amp;source=images&amp;cd=&amp;cad=rja&amp;uact=8&amp;ved=0CAcQjRw&amp;url=http://www.infoinsubria.com/2011/11/quattro-banche-svizzere-hanno-infranto-le-regole-anti-riciclaggio/&amp;ei=amDLVOnDKIL2O9CGgfgG&amp;bvm=bv.84607526,d.bGQ&amp;psig=AFQjCNEk-pFYCWwrapTg7Jq4jKhNb2vM1Q&amp;ust=1422700996209623" TargetMode="External"/><Relationship Id="rId4" Type="http://schemas.openxmlformats.org/officeDocument/2006/relationships/image" Target="../media/image37.jpeg"/><Relationship Id="rId9" Type="http://schemas.openxmlformats.org/officeDocument/2006/relationships/image" Target="../media/image42.jpeg"/><Relationship Id="rId14" Type="http://schemas.openxmlformats.org/officeDocument/2006/relationships/image" Target="../media/image4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13" Type="http://schemas.openxmlformats.org/officeDocument/2006/relationships/hyperlink" Target="https://www.google.ch/url?sa=i&amp;rct=j&amp;q=&amp;esrc=s&amp;source=images&amp;cd=&amp;cad=rja&amp;uact=8&amp;ved=0ahUKEwiggLTGm-rKAhVoCpoKHQEkBUUQjRwIBw&amp;url=https://de.wikipedia.org/wiki/Datei:EIOPA_Logo.jpg&amp;psig=AFQjCNHVQTy77Ajjd_EL2xOtw5QExSvZQg&amp;ust=1455091274942355" TargetMode="External"/><Relationship Id="rId3" Type="http://schemas.openxmlformats.org/officeDocument/2006/relationships/image" Target="../media/image53.png"/><Relationship Id="rId7" Type="http://schemas.openxmlformats.org/officeDocument/2006/relationships/hyperlink" Target="http://www.google.ch/url?sa=i&amp;rct=j&amp;q=&amp;esrc=s&amp;source=images&amp;cd=&amp;cad=rja&amp;uact=8&amp;ved=0ahUKEwjcnqLh--fKAhXFShQKHQkWDpgQjRwIBw&amp;url=http://digitalkaufmann.de/leitpfaden-fuer-dokumente-der-amerikanischen-boersenaufsicht-sec-s-1-etc/&amp;psig=AFQjCNFP2c40I5Eg3iL6oB6KumByThshaA&amp;ust=1455014021779875" TargetMode="External"/><Relationship Id="rId12" Type="http://schemas.openxmlformats.org/officeDocument/2006/relationships/image" Target="../media/image58.jpe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5.png"/><Relationship Id="rId11" Type="http://schemas.openxmlformats.org/officeDocument/2006/relationships/hyperlink" Target="http://www.google.ch/url?sa=i&amp;rct=j&amp;q=&amp;esrc=s&amp;source=images&amp;cd=&amp;cad=rja&amp;uact=8&amp;ved=0ahUKEwiO2ae0_OfKAhVBoRQKHZHgCK4QjRwIBw&amp;url=http://www.moneyscience.com/pg/blog/EzeCastleIntegration/read/659157/monetary-authority-of-singapore-mas-technology-risk-management-guidelines-overview&amp;psig=AFQjCNFYxe_lTkGqD_fMAOxopEoX_fAsUg&amp;ust=1455014161613420" TargetMode="External"/><Relationship Id="rId5" Type="http://schemas.openxmlformats.org/officeDocument/2006/relationships/hyperlink" Target="https://www.google.ch/url?sa=i&amp;rct=j&amp;q=&amp;esrc=s&amp;source=images&amp;cd=&amp;cad=rja&amp;uact=8&amp;ved=0ahUKEwj0sfTT4-fKAhVM1RQKHbWYBT8QjRwIBw&amp;url=https://de.wikipedia.org/wiki/Datei:Eidgen%C3%B6ssische_Finanzmarktaufsicht_logo.svg&amp;psig=AFQjCNGluZkjM1v6u4DuYw88k_uxiNKaHA&amp;ust=1455007551164232" TargetMode="External"/><Relationship Id="rId15" Type="http://schemas.openxmlformats.org/officeDocument/2006/relationships/image" Target="../media/image60.jpeg"/><Relationship Id="rId10" Type="http://schemas.openxmlformats.org/officeDocument/2006/relationships/image" Target="../media/image57.jpeg"/><Relationship Id="rId4" Type="http://schemas.openxmlformats.org/officeDocument/2006/relationships/image" Target="../media/image54.png"/><Relationship Id="rId9" Type="http://schemas.openxmlformats.org/officeDocument/2006/relationships/hyperlink" Target="http://www.google.ch/url?sa=i&amp;rct=j&amp;q=&amp;esrc=s&amp;source=images&amp;cd=&amp;cad=rja&amp;uact=8&amp;ved=0ahUKEwjIpZ38--fKAhXKORQKHXztD68QjRwIBw&amp;url=http://atozforex.com/news/hong-kong-regulator-clamps-boiler-rooms-4-3million-seized-far/&amp;psig=AFQjCNG9TaVV6wfd95fReB_1ZsiuLR1cqA&amp;ust=1455014078374071" TargetMode="External"/><Relationship Id="rId14" Type="http://schemas.openxmlformats.org/officeDocument/2006/relationships/image" Target="../media/image5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5" Type="http://schemas.openxmlformats.org/officeDocument/2006/relationships/hyperlink" Target="https://www.esma.europa.eu/regulation/mifid-ii-and-investor-protection" TargetMode="External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0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Jacob Gertel, April 2016</a:t>
            </a:r>
            <a:endParaRPr lang="en-US" dirty="0"/>
          </a:p>
        </p:txBody>
      </p:sp>
      <p:sp>
        <p:nvSpPr>
          <p:cNvPr id="5" name="Titel 4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MiFID / </a:t>
            </a:r>
            <a:r>
              <a:rPr lang="en-US" dirty="0" err="1"/>
              <a:t>MiFIR</a:t>
            </a:r>
            <a:r>
              <a:rPr lang="en-US" dirty="0"/>
              <a:t> </a:t>
            </a:r>
            <a:r>
              <a:rPr lang="en-US" dirty="0" smtClean="0"/>
              <a:t> - Investor Protection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32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ex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0" lvl="1" indent="0">
              <a:spcBef>
                <a:spcPts val="225"/>
              </a:spcBef>
              <a:buNone/>
            </a:pPr>
            <a:r>
              <a:rPr lang="en-US" sz="1200" dirty="0"/>
              <a:t>Investors are provided with products that match their needs and investment objectives </a:t>
            </a:r>
            <a:r>
              <a:rPr lang="en-US" sz="1200" dirty="0" smtClean="0"/>
              <a:t>:</a:t>
            </a:r>
          </a:p>
          <a:p>
            <a:pPr marL="0" lvl="1" indent="0">
              <a:spcBef>
                <a:spcPts val="225"/>
              </a:spcBef>
              <a:buNone/>
            </a:pPr>
            <a:endParaRPr lang="en-US" altLang="de-DE" sz="1200" dirty="0"/>
          </a:p>
          <a:p>
            <a:pPr marL="171450" lvl="1" indent="-171450">
              <a:spcBef>
                <a:spcPts val="225"/>
              </a:spcBef>
              <a:buFont typeface="Arial" panose="020B0604020202020204" pitchFamily="34" charset="0"/>
              <a:buChar char="•"/>
            </a:pPr>
            <a:r>
              <a:rPr lang="en-US" altLang="de-DE" sz="1200" dirty="0" smtClean="0"/>
              <a:t>Suitability checks</a:t>
            </a:r>
            <a:endParaRPr lang="en-US" altLang="de-DE" sz="1200" dirty="0"/>
          </a:p>
          <a:p>
            <a:pPr marL="171450" lvl="1" indent="-171450">
              <a:spcBef>
                <a:spcPts val="225"/>
              </a:spcBef>
              <a:buFont typeface="Arial" panose="020B0604020202020204" pitchFamily="34" charset="0"/>
              <a:buChar char="•"/>
            </a:pPr>
            <a:endParaRPr lang="en-US" altLang="de-DE" sz="1200" dirty="0"/>
          </a:p>
          <a:p>
            <a:pPr marL="171450" lvl="1" indent="-171450">
              <a:spcBef>
                <a:spcPts val="225"/>
              </a:spcBef>
              <a:buFont typeface="Arial" panose="020B0604020202020204" pitchFamily="34" charset="0"/>
              <a:buChar char="•"/>
            </a:pPr>
            <a:r>
              <a:rPr lang="en-US" altLang="de-DE" sz="1200" dirty="0" smtClean="0"/>
              <a:t>Solid KYC – verifying “risk-</a:t>
            </a:r>
            <a:r>
              <a:rPr lang="en-US" altLang="de-DE" sz="1200" dirty="0" err="1" smtClean="0"/>
              <a:t>apetite</a:t>
            </a:r>
            <a:r>
              <a:rPr lang="en-US" altLang="de-DE" sz="1200" dirty="0" smtClean="0"/>
              <a:t>” of investors – wit on-going monitoring</a:t>
            </a:r>
            <a:endParaRPr lang="en-US" altLang="de-DE" sz="1200" dirty="0"/>
          </a:p>
          <a:p>
            <a:pPr marL="171450" lvl="1" indent="-171450">
              <a:spcBef>
                <a:spcPts val="225"/>
              </a:spcBef>
              <a:buFont typeface="Arial" panose="020B0604020202020204" pitchFamily="34" charset="0"/>
              <a:buChar char="•"/>
            </a:pPr>
            <a:endParaRPr lang="en-US" altLang="de-DE" sz="1200" dirty="0"/>
          </a:p>
          <a:p>
            <a:pPr marL="171450" lvl="1" indent="-171450">
              <a:spcBef>
                <a:spcPts val="225"/>
              </a:spcBef>
              <a:buFont typeface="Arial" panose="020B0604020202020204" pitchFamily="34" charset="0"/>
              <a:buChar char="•"/>
            </a:pPr>
            <a:r>
              <a:rPr lang="en-US" altLang="de-DE" sz="1200" dirty="0" smtClean="0"/>
              <a:t>Investor classifications – retail, professional (varies from jurisdiction to jurisdiction)</a:t>
            </a:r>
          </a:p>
          <a:p>
            <a:pPr marL="171450" lvl="1" indent="-171450">
              <a:spcBef>
                <a:spcPts val="225"/>
              </a:spcBef>
              <a:buFont typeface="Arial" panose="020B0604020202020204" pitchFamily="34" charset="0"/>
              <a:buChar char="•"/>
            </a:pPr>
            <a:endParaRPr lang="de-CH" altLang="de-DE" sz="1200" dirty="0"/>
          </a:p>
          <a:p>
            <a:pPr marL="171450" lvl="1" indent="-171450">
              <a:spcBef>
                <a:spcPts val="225"/>
              </a:spcBef>
              <a:buFont typeface="Arial" panose="020B0604020202020204" pitchFamily="34" charset="0"/>
              <a:buChar char="•"/>
            </a:pPr>
            <a:r>
              <a:rPr lang="en-US" altLang="de-DE" sz="1200" dirty="0" smtClean="0"/>
              <a:t>Putting in place adequate controls and monitoring – either from regulators as well as within the firms</a:t>
            </a:r>
          </a:p>
          <a:p>
            <a:pPr marL="171450" lvl="1" indent="-171450">
              <a:spcBef>
                <a:spcPts val="225"/>
              </a:spcBef>
              <a:buFont typeface="Arial" panose="020B0604020202020204" pitchFamily="34" charset="0"/>
              <a:buChar char="•"/>
            </a:pPr>
            <a:endParaRPr lang="en-US" alt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/>
              <a:t>Directives and Amendments Highlights </a:t>
            </a:r>
            <a:r>
              <a:rPr lang="en-US" altLang="de-DE" dirty="0" smtClean="0"/>
              <a:t>(5/5) 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1260000" y="4827602"/>
            <a:ext cx="467656" cy="143999"/>
          </a:xfrm>
        </p:spPr>
        <p:txBody>
          <a:bodyPr/>
          <a:lstStyle/>
          <a:p>
            <a:fld id="{50032AF3-A191-4E86-9FBA-F0A3445BA07D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8" name="Freeform 7"/>
          <p:cNvSpPr/>
          <p:nvPr/>
        </p:nvSpPr>
        <p:spPr>
          <a:xfrm rot="16200000">
            <a:off x="1046582" y="4211727"/>
            <a:ext cx="2141892" cy="220266"/>
          </a:xfrm>
          <a:custGeom>
            <a:avLst/>
            <a:gdLst>
              <a:gd name="connsiteX0" fmla="*/ 0 w 3169919"/>
              <a:gd name="connsiteY0" fmla="*/ 0 h 294208"/>
              <a:gd name="connsiteX1" fmla="*/ 3169919 w 3169919"/>
              <a:gd name="connsiteY1" fmla="*/ 0 h 294208"/>
              <a:gd name="connsiteX2" fmla="*/ 3169919 w 3169919"/>
              <a:gd name="connsiteY2" fmla="*/ 294208 h 294208"/>
              <a:gd name="connsiteX3" fmla="*/ 0 w 3169919"/>
              <a:gd name="connsiteY3" fmla="*/ 294208 h 294208"/>
              <a:gd name="connsiteX4" fmla="*/ 0 w 3169919"/>
              <a:gd name="connsiteY4" fmla="*/ 0 h 294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9919" h="294208">
                <a:moveTo>
                  <a:pt x="0" y="0"/>
                </a:moveTo>
                <a:lnTo>
                  <a:pt x="3169919" y="0"/>
                </a:lnTo>
                <a:lnTo>
                  <a:pt x="3169919" y="294208"/>
                </a:lnTo>
                <a:lnTo>
                  <a:pt x="0" y="2942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-1" tIns="0" rIns="194606" bIns="-1" spcCol="1270"/>
          <a:lstStyle/>
          <a:p>
            <a:pPr algn="r" defTabSz="733407">
              <a:lnSpc>
                <a:spcPct val="90000"/>
              </a:lnSpc>
              <a:spcAft>
                <a:spcPct val="35000"/>
              </a:spcAft>
              <a:defRPr/>
            </a:pPr>
            <a:endParaRPr lang="en-GB" sz="165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1008000" y="4827602"/>
            <a:ext cx="467656" cy="143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dirty="0" smtClean="0"/>
              <a:t>Page</a:t>
            </a:r>
            <a:fld id="{47077590-605A-42CC-AD67-9F8440BBC363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491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ex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0" lvl="1" indent="0">
              <a:spcBef>
                <a:spcPts val="225"/>
              </a:spcBef>
              <a:buNone/>
            </a:pPr>
            <a:r>
              <a:rPr lang="en-US" sz="1200" dirty="0" smtClean="0"/>
              <a:t>The implementation of MiFID II is challenging to the financial industry in the following aspects :</a:t>
            </a:r>
          </a:p>
          <a:p>
            <a:pPr marL="0" lvl="1" indent="0">
              <a:spcBef>
                <a:spcPts val="225"/>
              </a:spcBef>
              <a:buNone/>
            </a:pPr>
            <a:endParaRPr lang="en-US" altLang="de-DE" sz="1200" dirty="0"/>
          </a:p>
          <a:p>
            <a:pPr marL="171450" lvl="1" indent="-171450">
              <a:spcBef>
                <a:spcPts val="225"/>
              </a:spcBef>
              <a:buFont typeface="Arial" panose="020B0604020202020204" pitchFamily="34" charset="0"/>
              <a:buChar char="•"/>
            </a:pPr>
            <a:r>
              <a:rPr lang="en-US" altLang="de-DE" sz="1200" dirty="0" smtClean="0"/>
              <a:t>Short implementation time - comprehensive regulatory framework  covering all organization units – FO, MO, BO</a:t>
            </a:r>
            <a:endParaRPr lang="en-US" altLang="de-DE" sz="1200" dirty="0"/>
          </a:p>
          <a:p>
            <a:pPr marL="171450" lvl="1" indent="-171450">
              <a:spcBef>
                <a:spcPts val="225"/>
              </a:spcBef>
              <a:buFont typeface="Arial" panose="020B0604020202020204" pitchFamily="34" charset="0"/>
              <a:buChar char="•"/>
            </a:pPr>
            <a:endParaRPr lang="en-US" altLang="de-DE" sz="1200" dirty="0"/>
          </a:p>
          <a:p>
            <a:pPr marL="171450" lvl="1" indent="-171450">
              <a:spcBef>
                <a:spcPts val="225"/>
              </a:spcBef>
              <a:buFont typeface="Arial" panose="020B0604020202020204" pitchFamily="34" charset="0"/>
              <a:buChar char="•"/>
            </a:pPr>
            <a:r>
              <a:rPr lang="en-US" altLang="de-DE" sz="1200" dirty="0" smtClean="0"/>
              <a:t>Regulatory “Tsunami” – implementation parallel to MiFID II “local flavors”, CRS (AIA), Section 871(m), Basel III, AML new guidelines, etc.</a:t>
            </a:r>
            <a:endParaRPr lang="en-US" altLang="de-DE" sz="1200" dirty="0"/>
          </a:p>
          <a:p>
            <a:pPr marL="171450" lvl="1" indent="-171450">
              <a:spcBef>
                <a:spcPts val="225"/>
              </a:spcBef>
              <a:buFont typeface="Arial" panose="020B0604020202020204" pitchFamily="34" charset="0"/>
              <a:buChar char="•"/>
            </a:pPr>
            <a:endParaRPr lang="en-US" altLang="de-DE" sz="1200" dirty="0"/>
          </a:p>
          <a:p>
            <a:pPr marL="171450" lvl="1" indent="-171450">
              <a:spcBef>
                <a:spcPts val="225"/>
              </a:spcBef>
              <a:buFont typeface="Arial" panose="020B0604020202020204" pitchFamily="34" charset="0"/>
              <a:buChar char="•"/>
            </a:pPr>
            <a:r>
              <a:rPr lang="en-US" altLang="de-DE" sz="1200" dirty="0" smtClean="0"/>
              <a:t>Highly costs – IT costs, staff (compliance), Audit costs</a:t>
            </a:r>
          </a:p>
          <a:p>
            <a:pPr marL="171450" lvl="1" indent="-171450">
              <a:spcBef>
                <a:spcPts val="225"/>
              </a:spcBef>
              <a:buFont typeface="Arial" panose="020B0604020202020204" pitchFamily="34" charset="0"/>
              <a:buChar char="•"/>
            </a:pPr>
            <a:endParaRPr lang="de-CH" altLang="de-DE" sz="1200" dirty="0"/>
          </a:p>
          <a:p>
            <a:pPr marL="171450" lvl="1" indent="-171450">
              <a:spcBef>
                <a:spcPts val="225"/>
              </a:spcBef>
              <a:buFont typeface="Arial" panose="020B0604020202020204" pitchFamily="34" charset="0"/>
              <a:buChar char="•"/>
            </a:pPr>
            <a:r>
              <a:rPr lang="en-US" altLang="de-DE" sz="1200" dirty="0" smtClean="0"/>
              <a:t>Ensuring updates of policies and guidelines together with adequate controls and training to staff</a:t>
            </a:r>
          </a:p>
          <a:p>
            <a:pPr marL="171450" lvl="1" indent="-171450">
              <a:spcBef>
                <a:spcPts val="225"/>
              </a:spcBef>
              <a:buFont typeface="Arial" panose="020B0604020202020204" pitchFamily="34" charset="0"/>
              <a:buChar char="•"/>
            </a:pPr>
            <a:endParaRPr lang="de-CH" altLang="de-DE" sz="1200" dirty="0"/>
          </a:p>
          <a:p>
            <a:pPr marL="171450" lvl="1" indent="-171450">
              <a:spcBef>
                <a:spcPts val="225"/>
              </a:spcBef>
              <a:buFont typeface="Arial" panose="020B0604020202020204" pitchFamily="34" charset="0"/>
              <a:buChar char="•"/>
            </a:pPr>
            <a:r>
              <a:rPr lang="en-US" altLang="de-DE" sz="1200" dirty="0" smtClean="0"/>
              <a:t>Regulators have “zero tolerance”</a:t>
            </a:r>
          </a:p>
          <a:p>
            <a:pPr marL="171450" lvl="1" indent="-171450">
              <a:spcBef>
                <a:spcPts val="225"/>
              </a:spcBef>
              <a:buFont typeface="Arial" panose="020B0604020202020204" pitchFamily="34" charset="0"/>
              <a:buChar char="•"/>
            </a:pPr>
            <a:endParaRPr lang="en-US" alt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to the Financial Industry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1260000" y="4827602"/>
            <a:ext cx="467656" cy="143999"/>
          </a:xfrm>
        </p:spPr>
        <p:txBody>
          <a:bodyPr/>
          <a:lstStyle/>
          <a:p>
            <a:fld id="{50032AF3-A191-4E86-9FBA-F0A3445BA07D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8" name="Freeform 7"/>
          <p:cNvSpPr/>
          <p:nvPr/>
        </p:nvSpPr>
        <p:spPr>
          <a:xfrm rot="16200000">
            <a:off x="1046582" y="4211727"/>
            <a:ext cx="2141892" cy="220266"/>
          </a:xfrm>
          <a:custGeom>
            <a:avLst/>
            <a:gdLst>
              <a:gd name="connsiteX0" fmla="*/ 0 w 3169919"/>
              <a:gd name="connsiteY0" fmla="*/ 0 h 294208"/>
              <a:gd name="connsiteX1" fmla="*/ 3169919 w 3169919"/>
              <a:gd name="connsiteY1" fmla="*/ 0 h 294208"/>
              <a:gd name="connsiteX2" fmla="*/ 3169919 w 3169919"/>
              <a:gd name="connsiteY2" fmla="*/ 294208 h 294208"/>
              <a:gd name="connsiteX3" fmla="*/ 0 w 3169919"/>
              <a:gd name="connsiteY3" fmla="*/ 294208 h 294208"/>
              <a:gd name="connsiteX4" fmla="*/ 0 w 3169919"/>
              <a:gd name="connsiteY4" fmla="*/ 0 h 294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9919" h="294208">
                <a:moveTo>
                  <a:pt x="0" y="0"/>
                </a:moveTo>
                <a:lnTo>
                  <a:pt x="3169919" y="0"/>
                </a:lnTo>
                <a:lnTo>
                  <a:pt x="3169919" y="294208"/>
                </a:lnTo>
                <a:lnTo>
                  <a:pt x="0" y="2942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-1" tIns="0" rIns="194606" bIns="-1" spcCol="1270"/>
          <a:lstStyle/>
          <a:p>
            <a:pPr algn="r" defTabSz="733407">
              <a:lnSpc>
                <a:spcPct val="90000"/>
              </a:lnSpc>
              <a:spcAft>
                <a:spcPct val="35000"/>
              </a:spcAft>
              <a:defRPr/>
            </a:pPr>
            <a:endParaRPr lang="en-GB" sz="165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1008000" y="4827602"/>
            <a:ext cx="467656" cy="143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dirty="0" smtClean="0"/>
              <a:t>Page</a:t>
            </a:r>
            <a:fld id="{47077590-605A-42CC-AD67-9F8440BBC363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120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de-DE" dirty="0"/>
              <a:t>MiFID II Target </a:t>
            </a:r>
            <a:r>
              <a:rPr lang="en-US" altLang="de-DE" dirty="0" smtClean="0"/>
              <a:t>Market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1260000" y="4826851"/>
            <a:ext cx="467656" cy="143999"/>
          </a:xfrm>
        </p:spPr>
        <p:txBody>
          <a:bodyPr/>
          <a:lstStyle/>
          <a:p>
            <a:fld id="{50032AF3-A191-4E86-9FBA-F0A3445BA07D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8" name="Freeform 7"/>
          <p:cNvSpPr/>
          <p:nvPr/>
        </p:nvSpPr>
        <p:spPr>
          <a:xfrm rot="16200000">
            <a:off x="1046582" y="4211727"/>
            <a:ext cx="2141892" cy="220266"/>
          </a:xfrm>
          <a:custGeom>
            <a:avLst/>
            <a:gdLst>
              <a:gd name="connsiteX0" fmla="*/ 0 w 3169919"/>
              <a:gd name="connsiteY0" fmla="*/ 0 h 294208"/>
              <a:gd name="connsiteX1" fmla="*/ 3169919 w 3169919"/>
              <a:gd name="connsiteY1" fmla="*/ 0 h 294208"/>
              <a:gd name="connsiteX2" fmla="*/ 3169919 w 3169919"/>
              <a:gd name="connsiteY2" fmla="*/ 294208 h 294208"/>
              <a:gd name="connsiteX3" fmla="*/ 0 w 3169919"/>
              <a:gd name="connsiteY3" fmla="*/ 294208 h 294208"/>
              <a:gd name="connsiteX4" fmla="*/ 0 w 3169919"/>
              <a:gd name="connsiteY4" fmla="*/ 0 h 294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9919" h="294208">
                <a:moveTo>
                  <a:pt x="0" y="0"/>
                </a:moveTo>
                <a:lnTo>
                  <a:pt x="3169919" y="0"/>
                </a:lnTo>
                <a:lnTo>
                  <a:pt x="3169919" y="294208"/>
                </a:lnTo>
                <a:lnTo>
                  <a:pt x="0" y="2942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-1" tIns="0" rIns="194606" bIns="-1" spcCol="1270"/>
          <a:lstStyle/>
          <a:p>
            <a:pPr algn="r" defTabSz="733407">
              <a:lnSpc>
                <a:spcPct val="90000"/>
              </a:lnSpc>
              <a:spcAft>
                <a:spcPct val="35000"/>
              </a:spcAft>
              <a:defRPr/>
            </a:pPr>
            <a:endParaRPr lang="en-GB" sz="1650" dirty="0"/>
          </a:p>
        </p:txBody>
      </p:sp>
      <p:sp>
        <p:nvSpPr>
          <p:cNvPr id="34" name="Rectangle 33"/>
          <p:cNvSpPr/>
          <p:nvPr/>
        </p:nvSpPr>
        <p:spPr>
          <a:xfrm>
            <a:off x="8117449" y="1707030"/>
            <a:ext cx="1004605" cy="1706716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7132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BO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177328" y="1707030"/>
            <a:ext cx="946286" cy="1706716"/>
          </a:xfrm>
          <a:prstGeom prst="rect">
            <a:avLst/>
          </a:prstGeom>
          <a:solidFill>
            <a:srgbClr val="FFFFFF">
              <a:lumMod val="8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7132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1964" y="1707030"/>
            <a:ext cx="7155364" cy="1706716"/>
          </a:xfrm>
          <a:prstGeom prst="rect">
            <a:avLst/>
          </a:prstGeom>
          <a:solidFill>
            <a:srgbClr val="FFFFFF">
              <a:lumMod val="9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0" marR="0" lvl="0" indent="0" algn="ctr" defTabSz="7132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 – Advisory </a:t>
            </a:r>
            <a:r>
              <a:rPr kumimoji="0" lang="de-CH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Process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7" name="Content Placeholder 2"/>
          <p:cNvSpPr txBox="1">
            <a:spLocks/>
          </p:cNvSpPr>
          <p:nvPr/>
        </p:nvSpPr>
        <p:spPr>
          <a:xfrm>
            <a:off x="576001" y="930814"/>
            <a:ext cx="8326699" cy="707213"/>
          </a:xfrm>
          <a:prstGeom prst="rect">
            <a:avLst/>
          </a:prstGeom>
        </p:spPr>
        <p:txBody>
          <a:bodyPr vert="horz" lIns="0" tIns="0" rIns="0" bIns="0" rtlCol="0">
            <a:normAutofit fontScale="85000" lnSpcReduction="20000"/>
          </a:bodyPr>
          <a:lstStyle>
            <a:lvl1pPr marL="0" indent="0" algn="l" defTabSz="685766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4803" indent="-130966" algn="l" defTabSz="685766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4352" indent="-122632" algn="l" defTabSz="685766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415" indent="-122632" algn="l" defTabSz="685766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spcBef>
                <a:spcPct val="20000"/>
              </a:spcBef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lvl="3" indent="-1778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de-DE" sz="1400" dirty="0" smtClean="0">
                <a:cs typeface="Arial" charset="0"/>
              </a:rPr>
              <a:t>Companies active in the areas of investment advisory</a:t>
            </a:r>
          </a:p>
          <a:p>
            <a:pPr marL="177800" lvl="3" indent="-177800">
              <a:spcBef>
                <a:spcPts val="1800"/>
              </a:spcBef>
              <a:buFont typeface="Arial" panose="020B0604020202020204" pitchFamily="34" charset="0"/>
              <a:buChar char="•"/>
              <a:defRPr/>
            </a:pPr>
            <a:r>
              <a:rPr lang="en-US" altLang="de-DE" sz="1400" dirty="0" smtClean="0">
                <a:cs typeface="Arial" charset="0"/>
              </a:rPr>
              <a:t>Geographically MiFID II affects these companies globally- obviously within the EU but, also in Switzerland (FIDLEG harmonization with MiFID) and elsewhere (due to the “Third Countries” guidelines)</a:t>
            </a:r>
            <a:endParaRPr lang="en-US" altLang="de-DE" sz="1400" dirty="0">
              <a:cs typeface="Arial" charset="0"/>
            </a:endParaRPr>
          </a:p>
        </p:txBody>
      </p:sp>
      <p:sp>
        <p:nvSpPr>
          <p:cNvPr id="38" name="Pentagon 37"/>
          <p:cNvSpPr/>
          <p:nvPr/>
        </p:nvSpPr>
        <p:spPr>
          <a:xfrm>
            <a:off x="21964" y="2065476"/>
            <a:ext cx="950976" cy="416967"/>
          </a:xfrm>
          <a:prstGeom prst="homePlate">
            <a:avLst/>
          </a:prstGeom>
          <a:solidFill>
            <a:srgbClr val="ADA398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7132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-65276" y="2111997"/>
            <a:ext cx="101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7132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Crossborder</a:t>
            </a: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/</a:t>
            </a:r>
          </a:p>
          <a:p>
            <a:pPr marL="0" marR="0" lvl="0" indent="0" algn="ctr" defTabSz="7132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Client Onboarding</a:t>
            </a:r>
          </a:p>
        </p:txBody>
      </p:sp>
      <p:sp>
        <p:nvSpPr>
          <p:cNvPr id="67" name="Chevron 66"/>
          <p:cNvSpPr/>
          <p:nvPr/>
        </p:nvSpPr>
        <p:spPr>
          <a:xfrm>
            <a:off x="801170" y="2065476"/>
            <a:ext cx="943661" cy="416967"/>
          </a:xfrm>
          <a:prstGeom prst="chevron">
            <a:avLst/>
          </a:prstGeom>
          <a:solidFill>
            <a:srgbClr val="ADA398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7132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024073" y="2107717"/>
            <a:ext cx="5870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7132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Wealth</a:t>
            </a:r>
          </a:p>
          <a:p>
            <a:pPr marL="0" marR="0" lvl="0" indent="0" algn="ctr" defTabSz="7132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Planning</a:t>
            </a:r>
          </a:p>
        </p:txBody>
      </p:sp>
      <p:sp>
        <p:nvSpPr>
          <p:cNvPr id="71" name="Chevron 70"/>
          <p:cNvSpPr/>
          <p:nvPr/>
        </p:nvSpPr>
        <p:spPr>
          <a:xfrm>
            <a:off x="1580376" y="2065476"/>
            <a:ext cx="943661" cy="416967"/>
          </a:xfrm>
          <a:prstGeom prst="chevron">
            <a:avLst/>
          </a:prstGeom>
          <a:solidFill>
            <a:srgbClr val="ADA398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7132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788389" y="2107717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7132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Client</a:t>
            </a:r>
          </a:p>
          <a:p>
            <a:pPr marL="0" marR="0" lvl="0" indent="0" algn="ctr" defTabSz="7132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Profiling</a:t>
            </a:r>
          </a:p>
        </p:txBody>
      </p:sp>
      <p:sp>
        <p:nvSpPr>
          <p:cNvPr id="73" name="Chevron 72"/>
          <p:cNvSpPr/>
          <p:nvPr/>
        </p:nvSpPr>
        <p:spPr>
          <a:xfrm>
            <a:off x="2352267" y="2065476"/>
            <a:ext cx="943661" cy="416967"/>
          </a:xfrm>
          <a:prstGeom prst="chevron">
            <a:avLst/>
          </a:prstGeom>
          <a:solidFill>
            <a:srgbClr val="ADA398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7132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430399" y="2040256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7132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Investment</a:t>
            </a:r>
          </a:p>
          <a:p>
            <a:pPr marL="0" marR="0" lvl="0" indent="0" algn="ctr" defTabSz="7132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Strategy /</a:t>
            </a:r>
          </a:p>
          <a:p>
            <a:pPr marL="0" marR="0" lvl="0" indent="0" algn="ctr" defTabSz="7132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Tax Planning</a:t>
            </a:r>
          </a:p>
        </p:txBody>
      </p:sp>
      <p:sp>
        <p:nvSpPr>
          <p:cNvPr id="75" name="Chevron 74"/>
          <p:cNvSpPr/>
          <p:nvPr/>
        </p:nvSpPr>
        <p:spPr>
          <a:xfrm>
            <a:off x="3131473" y="2065476"/>
            <a:ext cx="943661" cy="416967"/>
          </a:xfrm>
          <a:prstGeom prst="chevron">
            <a:avLst/>
          </a:prstGeom>
          <a:solidFill>
            <a:srgbClr val="ADA398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7132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250887" y="2111997"/>
            <a:ext cx="763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7132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Portfolio</a:t>
            </a:r>
          </a:p>
          <a:p>
            <a:pPr marL="0" marR="0" lvl="0" indent="0" algn="ctr" defTabSz="7132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Construction</a:t>
            </a:r>
          </a:p>
        </p:txBody>
      </p:sp>
      <p:sp>
        <p:nvSpPr>
          <p:cNvPr id="77" name="Chevron 76"/>
          <p:cNvSpPr/>
          <p:nvPr/>
        </p:nvSpPr>
        <p:spPr>
          <a:xfrm>
            <a:off x="3903364" y="2065476"/>
            <a:ext cx="943661" cy="416967"/>
          </a:xfrm>
          <a:prstGeom prst="chevron">
            <a:avLst/>
          </a:prstGeom>
          <a:solidFill>
            <a:srgbClr val="ADA398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7132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097909" y="2104682"/>
            <a:ext cx="66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7132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Portfolio</a:t>
            </a:r>
          </a:p>
          <a:p>
            <a:pPr marL="0" marR="0" lvl="0" indent="0" algn="ctr" defTabSz="7132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Monitoring</a:t>
            </a:r>
          </a:p>
        </p:txBody>
      </p:sp>
      <p:sp>
        <p:nvSpPr>
          <p:cNvPr id="79" name="Chevron 78"/>
          <p:cNvSpPr/>
          <p:nvPr/>
        </p:nvSpPr>
        <p:spPr>
          <a:xfrm>
            <a:off x="4682570" y="2065476"/>
            <a:ext cx="943661" cy="416967"/>
          </a:xfrm>
          <a:prstGeom prst="chevron">
            <a:avLst/>
          </a:prstGeom>
          <a:solidFill>
            <a:srgbClr val="ADA398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7132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4835788" y="2111997"/>
            <a:ext cx="6479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7132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Pre-Trade</a:t>
            </a:r>
          </a:p>
          <a:p>
            <a:pPr marL="0" marR="0" lvl="0" indent="0" algn="ctr" defTabSz="7132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Suitability</a:t>
            </a:r>
          </a:p>
        </p:txBody>
      </p:sp>
      <p:sp>
        <p:nvSpPr>
          <p:cNvPr id="81" name="Chevron 80"/>
          <p:cNvSpPr/>
          <p:nvPr/>
        </p:nvSpPr>
        <p:spPr>
          <a:xfrm>
            <a:off x="5454461" y="2065476"/>
            <a:ext cx="943661" cy="416967"/>
          </a:xfrm>
          <a:prstGeom prst="chevron">
            <a:avLst/>
          </a:prstGeom>
          <a:solidFill>
            <a:srgbClr val="ADA398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7132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567565" y="2111997"/>
            <a:ext cx="7906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7132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Regulatory</a:t>
            </a:r>
          </a:p>
          <a:p>
            <a:pPr marL="0" marR="0" lvl="0" indent="0" algn="ctr" defTabSz="7132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Doc Services</a:t>
            </a:r>
          </a:p>
        </p:txBody>
      </p:sp>
      <p:sp>
        <p:nvSpPr>
          <p:cNvPr id="83" name="Chevron 82"/>
          <p:cNvSpPr/>
          <p:nvPr/>
        </p:nvSpPr>
        <p:spPr>
          <a:xfrm>
            <a:off x="6233667" y="2065476"/>
            <a:ext cx="943661" cy="416967"/>
          </a:xfrm>
          <a:prstGeom prst="chevron">
            <a:avLst/>
          </a:prstGeom>
          <a:solidFill>
            <a:srgbClr val="ADA398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7132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6376177" y="2111997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7132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Portfolio</a:t>
            </a:r>
          </a:p>
          <a:p>
            <a:pPr marL="0" marR="0" lvl="0" indent="0" algn="ctr" defTabSz="7132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Adjustment</a:t>
            </a:r>
          </a:p>
        </p:txBody>
      </p:sp>
      <p:sp>
        <p:nvSpPr>
          <p:cNvPr id="85" name="Chevron 84"/>
          <p:cNvSpPr/>
          <p:nvPr/>
        </p:nvSpPr>
        <p:spPr>
          <a:xfrm>
            <a:off x="2352267" y="2503180"/>
            <a:ext cx="3273964" cy="416967"/>
          </a:xfrm>
          <a:prstGeom prst="chevron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7132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499428" y="2609630"/>
            <a:ext cx="11320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7132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Product Governance</a:t>
            </a:r>
          </a:p>
        </p:txBody>
      </p:sp>
      <p:sp>
        <p:nvSpPr>
          <p:cNvPr id="87" name="Chevron 86"/>
          <p:cNvSpPr/>
          <p:nvPr/>
        </p:nvSpPr>
        <p:spPr>
          <a:xfrm>
            <a:off x="5459883" y="2503179"/>
            <a:ext cx="921716" cy="416967"/>
          </a:xfrm>
          <a:prstGeom prst="chevron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7132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600019" y="2549700"/>
            <a:ext cx="696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7132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PRIIP</a:t>
            </a:r>
          </a:p>
          <a:p>
            <a:pPr marL="0" marR="0" lvl="0" indent="0" algn="ctr" defTabSz="7132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Generation</a:t>
            </a:r>
          </a:p>
        </p:txBody>
      </p:sp>
      <p:sp>
        <p:nvSpPr>
          <p:cNvPr id="89" name="Chevron 88"/>
          <p:cNvSpPr/>
          <p:nvPr/>
        </p:nvSpPr>
        <p:spPr>
          <a:xfrm>
            <a:off x="4682570" y="2952888"/>
            <a:ext cx="1715552" cy="416967"/>
          </a:xfrm>
          <a:prstGeom prst="chevron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7132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4886964" y="3066275"/>
            <a:ext cx="13067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7132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Pre-Trade Transparency</a:t>
            </a:r>
          </a:p>
        </p:txBody>
      </p:sp>
      <p:sp>
        <p:nvSpPr>
          <p:cNvPr id="91" name="Chevron 90"/>
          <p:cNvSpPr/>
          <p:nvPr/>
        </p:nvSpPr>
        <p:spPr>
          <a:xfrm>
            <a:off x="7195734" y="2952888"/>
            <a:ext cx="921716" cy="416967"/>
          </a:xfrm>
          <a:prstGeom prst="chevron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7132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298505" y="2999409"/>
            <a:ext cx="814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7132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Post-Trade</a:t>
            </a:r>
          </a:p>
          <a:p>
            <a:pPr marL="0" marR="0" lvl="0" indent="0" algn="ctr" defTabSz="7132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Transparency</a:t>
            </a:r>
          </a:p>
        </p:txBody>
      </p:sp>
      <p:sp>
        <p:nvSpPr>
          <p:cNvPr id="93" name="Chevron 92"/>
          <p:cNvSpPr/>
          <p:nvPr/>
        </p:nvSpPr>
        <p:spPr>
          <a:xfrm>
            <a:off x="8160189" y="2952888"/>
            <a:ext cx="921716" cy="416967"/>
          </a:xfrm>
          <a:prstGeom prst="chevron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7132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8286703" y="2999409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7132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Transaction</a:t>
            </a:r>
          </a:p>
          <a:p>
            <a:pPr marL="0" marR="0" lvl="0" indent="0" algn="ctr" defTabSz="7132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Reporting</a:t>
            </a:r>
          </a:p>
        </p:txBody>
      </p:sp>
      <p:sp>
        <p:nvSpPr>
          <p:cNvPr id="95" name="Can 94"/>
          <p:cNvSpPr/>
          <p:nvPr/>
        </p:nvSpPr>
        <p:spPr>
          <a:xfrm>
            <a:off x="2352267" y="3484627"/>
            <a:ext cx="6729638" cy="899759"/>
          </a:xfrm>
          <a:prstGeom prst="can">
            <a:avLst/>
          </a:prstGeom>
          <a:solidFill>
            <a:srgbClr val="002C5F">
              <a:lumMod val="90000"/>
              <a:lumOff val="1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7132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404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SIX Content</a:t>
            </a:r>
          </a:p>
          <a:p>
            <a:pPr marL="0" marR="0" lvl="0" indent="0" algn="ctr" defTabSz="7132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completeness, correctness, coherence</a:t>
            </a:r>
            <a:r>
              <a:rPr kumimoji="0" lang="de-CH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</a:t>
            </a:r>
            <a:endParaRPr kumimoji="0" lang="en-US" sz="12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6" name="Pentagon 95"/>
          <p:cNvSpPr/>
          <p:nvPr/>
        </p:nvSpPr>
        <p:spPr>
          <a:xfrm>
            <a:off x="21964" y="4464853"/>
            <a:ext cx="9100090" cy="197510"/>
          </a:xfrm>
          <a:prstGeom prst="homePlate">
            <a:avLst/>
          </a:pr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71320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MiFID II</a:t>
            </a:r>
          </a:p>
        </p:txBody>
      </p:sp>
      <p:sp>
        <p:nvSpPr>
          <p:cNvPr id="40" name="Slide Number Placeholder 3"/>
          <p:cNvSpPr txBox="1">
            <a:spLocks/>
          </p:cNvSpPr>
          <p:nvPr/>
        </p:nvSpPr>
        <p:spPr>
          <a:xfrm>
            <a:off x="1008000" y="4827602"/>
            <a:ext cx="467656" cy="143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dirty="0" smtClean="0"/>
              <a:t>Page 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461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53681" y="19709"/>
            <a:ext cx="7616325" cy="640150"/>
          </a:xfrm>
        </p:spPr>
        <p:txBody>
          <a:bodyPr/>
          <a:lstStyle/>
          <a:p>
            <a:r>
              <a:rPr lang="en-US" dirty="0" smtClean="0"/>
              <a:t>Main Regulations / Directives - overview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1260000" y="4827602"/>
            <a:ext cx="467656" cy="143999"/>
          </a:xfrm>
        </p:spPr>
        <p:txBody>
          <a:bodyPr/>
          <a:lstStyle/>
          <a:p>
            <a:fld id="{50032AF3-A191-4E86-9FBA-F0A3445BA07D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8" name="Freeform 7"/>
          <p:cNvSpPr/>
          <p:nvPr/>
        </p:nvSpPr>
        <p:spPr>
          <a:xfrm rot="16200000">
            <a:off x="1046582" y="4211727"/>
            <a:ext cx="2141892" cy="220266"/>
          </a:xfrm>
          <a:custGeom>
            <a:avLst/>
            <a:gdLst>
              <a:gd name="connsiteX0" fmla="*/ 0 w 3169919"/>
              <a:gd name="connsiteY0" fmla="*/ 0 h 294208"/>
              <a:gd name="connsiteX1" fmla="*/ 3169919 w 3169919"/>
              <a:gd name="connsiteY1" fmla="*/ 0 h 294208"/>
              <a:gd name="connsiteX2" fmla="*/ 3169919 w 3169919"/>
              <a:gd name="connsiteY2" fmla="*/ 294208 h 294208"/>
              <a:gd name="connsiteX3" fmla="*/ 0 w 3169919"/>
              <a:gd name="connsiteY3" fmla="*/ 294208 h 294208"/>
              <a:gd name="connsiteX4" fmla="*/ 0 w 3169919"/>
              <a:gd name="connsiteY4" fmla="*/ 0 h 294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9919" h="294208">
                <a:moveTo>
                  <a:pt x="0" y="0"/>
                </a:moveTo>
                <a:lnTo>
                  <a:pt x="3169919" y="0"/>
                </a:lnTo>
                <a:lnTo>
                  <a:pt x="3169919" y="294208"/>
                </a:lnTo>
                <a:lnTo>
                  <a:pt x="0" y="2942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-1" tIns="0" rIns="194606" bIns="-1" spcCol="1270"/>
          <a:lstStyle/>
          <a:p>
            <a:pPr algn="r" defTabSz="733407">
              <a:lnSpc>
                <a:spcPct val="90000"/>
              </a:lnSpc>
              <a:spcAft>
                <a:spcPct val="35000"/>
              </a:spcAft>
              <a:defRPr/>
            </a:pPr>
            <a:endParaRPr lang="en-GB" sz="165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1008000" y="4827602"/>
            <a:ext cx="467656" cy="143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dirty="0" smtClean="0"/>
              <a:t>Page</a:t>
            </a:r>
            <a:fld id="{47077590-605A-42CC-AD67-9F8440BBC363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830728"/>
              </p:ext>
            </p:extLst>
          </p:nvPr>
        </p:nvGraphicFramePr>
        <p:xfrm>
          <a:off x="107504" y="485130"/>
          <a:ext cx="8928990" cy="4342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6330"/>
                <a:gridCol w="2064229"/>
                <a:gridCol w="388843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CH" sz="1400" dirty="0" smtClean="0"/>
                        <a:t>Regulation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400" dirty="0" err="1" smtClean="0"/>
                        <a:t>What</a:t>
                      </a:r>
                      <a:r>
                        <a:rPr lang="de-CH" sz="1400" dirty="0" smtClean="0"/>
                        <a:t> </a:t>
                      </a:r>
                      <a:r>
                        <a:rPr lang="de-CH" sz="1400" dirty="0" err="1" smtClean="0"/>
                        <a:t>is</a:t>
                      </a:r>
                      <a:r>
                        <a:rPr lang="de-CH" sz="1400" dirty="0" smtClean="0"/>
                        <a:t> all </a:t>
                      </a:r>
                      <a:r>
                        <a:rPr lang="de-CH" sz="1400" dirty="0" err="1" smtClean="0"/>
                        <a:t>about</a:t>
                      </a:r>
                      <a:r>
                        <a:rPr lang="de-CH" sz="1400" dirty="0" smtClean="0"/>
                        <a:t>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sz="1400" dirty="0" smtClean="0"/>
                        <a:t>Link</a:t>
                      </a:r>
                      <a:endParaRPr lang="en-US" sz="1400" dirty="0"/>
                    </a:p>
                  </a:txBody>
                  <a:tcPr/>
                </a:tc>
              </a:tr>
              <a:tr h="637272">
                <a:tc>
                  <a:txBody>
                    <a:bodyPr/>
                    <a:lstStyle/>
                    <a:p>
                      <a:r>
                        <a:rPr lang="en-US" sz="1100" kern="1200" noProof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ESMA MiFID II / </a:t>
                      </a:r>
                      <a:r>
                        <a:rPr lang="en-US" sz="1100" kern="1200" noProof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MiFIR</a:t>
                      </a:r>
                      <a:r>
                        <a:rPr lang="en-US" sz="1100" kern="1200" noProof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Final report </a:t>
                      </a:r>
                      <a:endParaRPr lang="en-US" sz="11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noProof="0" dirty="0" smtClean="0"/>
                        <a:t>Final</a:t>
                      </a:r>
                      <a:r>
                        <a:rPr lang="en-US" sz="1100" baseline="0" noProof="0" dirty="0" smtClean="0"/>
                        <a:t> Regulations</a:t>
                      </a:r>
                      <a:endParaRPr lang="en-US" sz="11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u="sng" kern="1200" noProof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https://www.esma.europa.eu/sites/default/files/library/2015/11/2015-esma-1464_-_final_report_-_draft_rts_and_its_on_mifid_ii_and_mifir.pdf</a:t>
                      </a:r>
                      <a:endParaRPr lang="en-US" sz="1100" b="1" noProof="0" dirty="0"/>
                    </a:p>
                  </a:txBody>
                  <a:tcPr/>
                </a:tc>
              </a:tr>
              <a:tr h="667360">
                <a:tc>
                  <a:txBody>
                    <a:bodyPr/>
                    <a:lstStyle/>
                    <a:p>
                      <a:r>
                        <a:rPr lang="en-US" sz="1100" kern="1200" noProof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ESMA MiFID II / </a:t>
                      </a:r>
                      <a:r>
                        <a:rPr lang="en-US" sz="1100" kern="1200" noProof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MiFIR</a:t>
                      </a:r>
                      <a:r>
                        <a:rPr lang="en-US" sz="1100" kern="1200" noProof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Annex I, ITS </a:t>
                      </a:r>
                      <a:endParaRPr lang="en-US" sz="11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noProof="0" dirty="0" smtClean="0"/>
                        <a:t>Technical</a:t>
                      </a:r>
                      <a:r>
                        <a:rPr lang="en-US" sz="1100" baseline="0" noProof="0" dirty="0" smtClean="0"/>
                        <a:t> standards</a:t>
                      </a:r>
                      <a:endParaRPr lang="en-US" sz="11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u="sng" kern="1200" noProof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https://www.esma.europa.eu/sites/default/files/library/2015/11/2015-esma-1464_annex_i_-_draft_rts_and_its_on_mifid_ii_and_mifir.pdf</a:t>
                      </a:r>
                      <a:endParaRPr lang="en-US" sz="1100" b="1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noProof="0" dirty="0" smtClean="0"/>
                        <a:t>Final report – guidelines on complex debt instruments and structured deposits</a:t>
                      </a:r>
                      <a:endParaRPr lang="en-US" sz="11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noProof="0" dirty="0" smtClean="0"/>
                        <a:t>Providing the classification of complex / non-complex instruments</a:t>
                      </a:r>
                      <a:endParaRPr lang="en-US" sz="11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noProof="0" dirty="0" smtClean="0">
                          <a:hlinkClick r:id="rId6"/>
                        </a:rPr>
                        <a:t>https://www.esma.europa.eu/sites/default/files/library/2015-1783_-_final_report_on_complex_debt_instruments_and_structured_deposits.pdf</a:t>
                      </a:r>
                      <a:r>
                        <a:rPr lang="en-US" sz="1100" b="1" noProof="0" dirty="0" smtClean="0"/>
                        <a:t> </a:t>
                      </a:r>
                      <a:endParaRPr lang="de-CH" sz="1100" b="1" noProof="0" dirty="0" smtClean="0"/>
                    </a:p>
                    <a:p>
                      <a:r>
                        <a:rPr lang="de-CH" sz="1100" b="1" noProof="0" dirty="0" smtClean="0"/>
                        <a:t>FAQ:</a:t>
                      </a:r>
                    </a:p>
                    <a:p>
                      <a:r>
                        <a:rPr lang="en-US" sz="1100" b="1" noProof="0" dirty="0" smtClean="0">
                          <a:hlinkClick r:id="rId7"/>
                        </a:rPr>
                        <a:t>http://europa.eu/rapid/press-release_MEMO-14-305_de.htm?locale=en</a:t>
                      </a:r>
                      <a:r>
                        <a:rPr lang="en-US" sz="1100" b="1" noProof="0" dirty="0" smtClean="0"/>
                        <a:t> </a:t>
                      </a:r>
                      <a:endParaRPr lang="de-CH" sz="1100" b="1" noProof="0" dirty="0" smtClean="0"/>
                    </a:p>
                    <a:p>
                      <a:r>
                        <a:rPr lang="de-CH" sz="1100" b="1" noProof="0" dirty="0" smtClean="0"/>
                        <a:t>Opinion:</a:t>
                      </a:r>
                    </a:p>
                    <a:p>
                      <a:r>
                        <a:rPr lang="en-US" sz="1100" b="1" noProof="0" dirty="0" smtClean="0">
                          <a:hlinkClick r:id="rId8"/>
                        </a:rPr>
                        <a:t>https://www.esma.europa.eu/sites/default/files/library/2015/11/ipisc_complex_products_-_opinion_20140105.pdf</a:t>
                      </a:r>
                      <a:r>
                        <a:rPr lang="en-US" sz="1100" b="1" noProof="0" dirty="0" smtClean="0"/>
                        <a:t> </a:t>
                      </a:r>
                      <a:endParaRPr lang="en-US" sz="1100" b="1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sz="1100" dirty="0" smtClean="0"/>
                        <a:t>PRIIP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100" dirty="0" smtClean="0"/>
                        <a:t>PRIIP Final Regulation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9"/>
                        </a:rPr>
                        <a:t>https://www.esma.europa.eu/sites/default/files/library/jc_2016_21_final_draft_rts_priips_kid_report.pdf</a:t>
                      </a:r>
                      <a:r>
                        <a:rPr lang="en-US" sz="1400" dirty="0" smtClean="0"/>
                        <a:t> 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82294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3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Thank you for your </a:t>
            </a:r>
            <a:r>
              <a:rPr lang="en-US" dirty="0" smtClean="0"/>
              <a:t>attention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"/>
            <p:custDataLst>
              <p:tags r:id="rId2"/>
            </p:custDataLst>
          </p:nvPr>
        </p:nvSpPr>
        <p:spPr/>
        <p:txBody>
          <a:bodyPr/>
          <a:lstStyle/>
          <a:p>
            <a:fld id="{420EC412-3872-45F6-9874-37F1C8EC1451}" type="datetime1">
              <a:rPr lang="en-US" smtClean="0"/>
              <a:t>4/14/2016</a:t>
            </a:fld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  <p:custDataLst>
              <p:tags r:id="rId3"/>
            </p:custDataLst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14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 smtClean="0"/>
              <a:t>Investor Protection -  </a:t>
            </a:r>
            <a:r>
              <a:rPr lang="en-US" dirty="0"/>
              <a:t>Highlights </a:t>
            </a:r>
          </a:p>
          <a:p>
            <a:r>
              <a:rPr lang="en-US" dirty="0" smtClean="0"/>
              <a:t>Challenges to the Financial Industry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  <p:custDataLst>
              <p:tags r:id="rId3"/>
            </p:custDataLst>
          </p:nvPr>
        </p:nvSpPr>
        <p:spPr/>
        <p:txBody>
          <a:bodyPr/>
          <a:lstStyle/>
          <a:p>
            <a:fld id="{5DC19268-39CD-4A17-83FE-CF7A7E650A4A}" type="datetime1">
              <a:rPr lang="en-US" smtClean="0"/>
              <a:t>4/14/2016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  <p:custDataLst>
              <p:tags r:id="rId4"/>
            </p:custDataLst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5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lide Number Placeholder 3"/>
          <p:cNvSpPr txBox="1">
            <a:spLocks/>
          </p:cNvSpPr>
          <p:nvPr/>
        </p:nvSpPr>
        <p:spPr>
          <a:xfrm>
            <a:off x="1008000" y="4827602"/>
            <a:ext cx="467656" cy="143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dirty="0" smtClean="0"/>
              <a:t>Page</a:t>
            </a:r>
            <a:fld id="{47077590-605A-42CC-AD67-9F8440BBC363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29565"/>
            <a:ext cx="4225970" cy="4134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Geschweifte Klammer links 4"/>
          <p:cNvSpPr/>
          <p:nvPr/>
        </p:nvSpPr>
        <p:spPr>
          <a:xfrm>
            <a:off x="3230023" y="125859"/>
            <a:ext cx="1028274" cy="49330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4" name="Textfeld 5"/>
          <p:cNvSpPr txBox="1"/>
          <p:nvPr/>
        </p:nvSpPr>
        <p:spPr>
          <a:xfrm>
            <a:off x="1120349" y="1348582"/>
            <a:ext cx="18146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100" b="1" dirty="0" smtClean="0">
                <a:solidFill>
                  <a:srgbClr val="FF0000"/>
                </a:solidFill>
              </a:rPr>
              <a:t>COMPLIANCE TEAM</a:t>
            </a:r>
            <a:endParaRPr lang="de-CH" sz="1100" b="1" dirty="0">
              <a:solidFill>
                <a:srgbClr val="FF0000"/>
              </a:solidFill>
            </a:endParaRPr>
          </a:p>
        </p:txBody>
      </p:sp>
      <p:pic>
        <p:nvPicPr>
          <p:cNvPr id="55" name="Picture 4" descr="C:\Users\tkg2j\AppData\Local\Microsoft\Windows\Temporary Internet Files\Content.IE5\AJTO2Y0S\Fotolia_18936658_XL-1[1]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45" y="1909261"/>
            <a:ext cx="2288507" cy="228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07504" y="197867"/>
            <a:ext cx="33843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dirty="0"/>
              <a:t>Swiss Private Banking Business Environment – </a:t>
            </a:r>
            <a:r>
              <a:rPr lang="de-CH" dirty="0" err="1"/>
              <a:t>PwC</a:t>
            </a:r>
            <a:r>
              <a:rPr lang="de-CH" dirty="0"/>
              <a:t> Study</a:t>
            </a:r>
            <a:endParaRPr lang="en-US" dirty="0"/>
          </a:p>
        </p:txBody>
      </p:sp>
      <p:sp>
        <p:nvSpPr>
          <p:cNvPr id="56" name="Inhaltsplatzhalter 2"/>
          <p:cNvSpPr>
            <a:spLocks noGrp="1"/>
          </p:cNvSpPr>
          <p:nvPr>
            <p:ph idx="1"/>
          </p:nvPr>
        </p:nvSpPr>
        <p:spPr>
          <a:xfrm>
            <a:off x="4283968" y="4613617"/>
            <a:ext cx="3506149" cy="285984"/>
          </a:xfrm>
        </p:spPr>
        <p:txBody>
          <a:bodyPr>
            <a:normAutofit fontScale="70000" lnSpcReduction="20000"/>
          </a:bodyPr>
          <a:lstStyle/>
          <a:p>
            <a:pPr algn="r"/>
            <a:r>
              <a:rPr lang="de-CH" sz="900" dirty="0"/>
              <a:t>Source: </a:t>
            </a:r>
            <a:r>
              <a:rPr lang="de-CH" sz="800" dirty="0">
                <a:hlinkClick r:id="rId6"/>
              </a:rPr>
              <a:t>http://</a:t>
            </a:r>
            <a:r>
              <a:rPr lang="de-CH" sz="800" dirty="0" smtClean="0">
                <a:hlinkClick r:id="rId6"/>
              </a:rPr>
              <a:t>www.pwc.ch/user_content/editor/files/publ_bank/pwc_private_banking_switzerland_from_yesterday_to_the_day_after_tomorrow.pdf</a:t>
            </a:r>
            <a:endParaRPr lang="de-CH" sz="800" dirty="0" smtClean="0"/>
          </a:p>
          <a:p>
            <a:endParaRPr lang="de-CH" sz="1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675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1259998" y="3994415"/>
            <a:ext cx="467656" cy="143999"/>
          </a:xfrm>
        </p:spPr>
        <p:txBody>
          <a:bodyPr/>
          <a:lstStyle/>
          <a:p>
            <a:fld id="{50032AF3-A191-4E86-9FBA-F0A3445BA07D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8" name="Freeform 7"/>
          <p:cNvSpPr/>
          <p:nvPr/>
        </p:nvSpPr>
        <p:spPr>
          <a:xfrm rot="16200000">
            <a:off x="1046580" y="3378540"/>
            <a:ext cx="2141892" cy="220266"/>
          </a:xfrm>
          <a:custGeom>
            <a:avLst/>
            <a:gdLst>
              <a:gd name="connsiteX0" fmla="*/ 0 w 3169919"/>
              <a:gd name="connsiteY0" fmla="*/ 0 h 294208"/>
              <a:gd name="connsiteX1" fmla="*/ 3169919 w 3169919"/>
              <a:gd name="connsiteY1" fmla="*/ 0 h 294208"/>
              <a:gd name="connsiteX2" fmla="*/ 3169919 w 3169919"/>
              <a:gd name="connsiteY2" fmla="*/ 294208 h 294208"/>
              <a:gd name="connsiteX3" fmla="*/ 0 w 3169919"/>
              <a:gd name="connsiteY3" fmla="*/ 294208 h 294208"/>
              <a:gd name="connsiteX4" fmla="*/ 0 w 3169919"/>
              <a:gd name="connsiteY4" fmla="*/ 0 h 294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9919" h="294208">
                <a:moveTo>
                  <a:pt x="0" y="0"/>
                </a:moveTo>
                <a:lnTo>
                  <a:pt x="3169919" y="0"/>
                </a:lnTo>
                <a:lnTo>
                  <a:pt x="3169919" y="294208"/>
                </a:lnTo>
                <a:lnTo>
                  <a:pt x="0" y="2942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-1" tIns="0" rIns="194606" bIns="-1" spcCol="1270"/>
          <a:lstStyle/>
          <a:p>
            <a:pPr algn="r" defTabSz="733407">
              <a:lnSpc>
                <a:spcPct val="90000"/>
              </a:lnSpc>
              <a:spcAft>
                <a:spcPct val="35000"/>
              </a:spcAft>
              <a:defRPr/>
            </a:pPr>
            <a:endParaRPr lang="en-GB" sz="165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1007998" y="3994415"/>
            <a:ext cx="467656" cy="143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dirty="0" smtClean="0"/>
              <a:t>Page</a:t>
            </a:r>
            <a:fld id="{47077590-605A-42CC-AD67-9F8440BBC363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  <p:sp>
        <p:nvSpPr>
          <p:cNvPr id="9" name="Textfeld 11"/>
          <p:cNvSpPr txBox="1"/>
          <p:nvPr/>
        </p:nvSpPr>
        <p:spPr>
          <a:xfrm>
            <a:off x="575881" y="113789"/>
            <a:ext cx="6696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Daily activities of a compliance officer at small private bank:</a:t>
            </a:r>
            <a:endParaRPr lang="en-US" sz="1400" dirty="0"/>
          </a:p>
        </p:txBody>
      </p:sp>
      <p:pic>
        <p:nvPicPr>
          <p:cNvPr id="10" name="Picture 3" descr="C:\Users\tkg2j\AppData\Local\Microsoft\Windows\Temporary Internet Files\Content.IE5\BBJ9Y04H\Compliance-Rules-Guidelins-Regulations-Laws-Image[1]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186" y="1958465"/>
            <a:ext cx="1203912" cy="126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C:\Users\tkg2j\AppData\Local\Microsoft\Windows\Temporary Internet Files\Content.IE5\BBJ9Y04H\2personmeeting[1]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683" y="683618"/>
            <a:ext cx="1401883" cy="84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9" descr="C:\Users\tkg2j\AppData\Local\Microsoft\Windows\Temporary Internet Files\Content.IE5\41688R0X\3006517938_bc21f4825e[1]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142" y="689544"/>
            <a:ext cx="1524000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1" descr="C:\Users\tkg2j\AppData\Local\Microsoft\Windows\Temporary Internet Files\Content.IE5\7I19WUBE\ExtraCreditSign[1]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464" y="3731491"/>
            <a:ext cx="528191" cy="645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5" descr="C:\Users\tkg2j\AppData\Local\Microsoft\Windows\Temporary Internet Files\Content.IE5\AJTO2Y0S\iStock_000006210261Small-646x363[1]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435" y="1944178"/>
            <a:ext cx="1154377" cy="64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8" descr="C:\Users\tkg2j\AppData\Local\Microsoft\Windows\Temporary Internet Files\Content.IE5\2BVFRQYX\marketing-tips[1]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914" y="3743886"/>
            <a:ext cx="1168014" cy="70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9" descr="C:\Users\tkg2j\AppData\Local\Microsoft\Windows\Temporary Internet Files\Content.IE5\7I19WUBE\investigation[1]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58" y="3050936"/>
            <a:ext cx="1224070" cy="61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1" descr="C:\Users\tkg2j\AppData\Local\Microsoft\Windows\Temporary Internet Files\Content.IE5\7I19WUBE\Tax_money_bag[1]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265" y="2706629"/>
            <a:ext cx="908720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2" descr="C:\Users\tkg2j\AppData\Local\Microsoft\Windows\Temporary Internet Files\Content.IE5\DYLCE0N2\observar con lupa[1]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95" y="2180816"/>
            <a:ext cx="781489" cy="68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3" descr="C:\Users\tkg2j\AppData\Local\Microsoft\Windows\Temporary Internet Files\Content.IE5\41688R0X\88960603_e8758fcc56_z[1]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935" y="3726615"/>
            <a:ext cx="1145261" cy="76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5" descr="C:\Users\tkg2j\AppData\Local\Microsoft\Windows\Temporary Internet Files\Content.IE5\G2CBADJD\Law[1]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81" y="908091"/>
            <a:ext cx="813289" cy="89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feld 12"/>
          <p:cNvSpPr txBox="1"/>
          <p:nvPr/>
        </p:nvSpPr>
        <p:spPr>
          <a:xfrm>
            <a:off x="3580451" y="475204"/>
            <a:ext cx="20882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Board of Directors / Management </a:t>
            </a:r>
            <a:endParaRPr lang="en-US" sz="1000" dirty="0"/>
          </a:p>
        </p:txBody>
      </p:sp>
      <p:sp>
        <p:nvSpPr>
          <p:cNvPr id="22" name="Textfeld 38"/>
          <p:cNvSpPr txBox="1"/>
          <p:nvPr/>
        </p:nvSpPr>
        <p:spPr>
          <a:xfrm>
            <a:off x="6656538" y="437397"/>
            <a:ext cx="14841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 smtClean="0"/>
              <a:t>Private Banking </a:t>
            </a:r>
            <a:r>
              <a:rPr lang="de-CH" sz="1000" dirty="0" err="1" smtClean="0"/>
              <a:t>Dept</a:t>
            </a:r>
            <a:r>
              <a:rPr lang="de-CH" sz="1000" dirty="0" smtClean="0"/>
              <a:t>. </a:t>
            </a:r>
            <a:endParaRPr lang="de-CH" sz="1000" dirty="0"/>
          </a:p>
        </p:txBody>
      </p:sp>
      <p:sp>
        <p:nvSpPr>
          <p:cNvPr id="23" name="Textfeld 40"/>
          <p:cNvSpPr txBox="1"/>
          <p:nvPr/>
        </p:nvSpPr>
        <p:spPr>
          <a:xfrm>
            <a:off x="6886160" y="2622305"/>
            <a:ext cx="11932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Tax </a:t>
            </a:r>
            <a:r>
              <a:rPr lang="en-US" sz="1000" dirty="0" err="1" smtClean="0"/>
              <a:t>Dept</a:t>
            </a:r>
            <a:r>
              <a:rPr lang="de-CH" sz="1000" dirty="0" smtClean="0"/>
              <a:t>.</a:t>
            </a:r>
            <a:endParaRPr lang="de-CH" sz="1000" dirty="0"/>
          </a:p>
        </p:txBody>
      </p:sp>
      <p:sp>
        <p:nvSpPr>
          <p:cNvPr id="24" name="Textfeld 41"/>
          <p:cNvSpPr txBox="1"/>
          <p:nvPr/>
        </p:nvSpPr>
        <p:spPr>
          <a:xfrm>
            <a:off x="6851428" y="3464888"/>
            <a:ext cx="11932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Credit </a:t>
            </a:r>
            <a:r>
              <a:rPr lang="en-US" sz="1000" dirty="0" err="1" smtClean="0"/>
              <a:t>Dept</a:t>
            </a:r>
            <a:r>
              <a:rPr lang="de-CH" sz="1000" dirty="0" smtClean="0"/>
              <a:t>.</a:t>
            </a:r>
            <a:endParaRPr lang="de-CH" sz="1000" dirty="0"/>
          </a:p>
        </p:txBody>
      </p:sp>
      <p:sp>
        <p:nvSpPr>
          <p:cNvPr id="25" name="Textfeld 42"/>
          <p:cNvSpPr txBox="1"/>
          <p:nvPr/>
        </p:nvSpPr>
        <p:spPr>
          <a:xfrm>
            <a:off x="4684561" y="3387944"/>
            <a:ext cx="1193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 smtClean="0"/>
              <a:t>Sec./ Money Transfer </a:t>
            </a:r>
            <a:r>
              <a:rPr lang="de-CH" sz="1000" dirty="0" err="1" smtClean="0"/>
              <a:t>Dept</a:t>
            </a:r>
            <a:r>
              <a:rPr lang="de-CH" sz="1000" dirty="0" smtClean="0"/>
              <a:t>.</a:t>
            </a:r>
            <a:endParaRPr lang="de-CH" sz="1000" dirty="0"/>
          </a:p>
        </p:txBody>
      </p:sp>
      <p:sp>
        <p:nvSpPr>
          <p:cNvPr id="26" name="Textfeld 43"/>
          <p:cNvSpPr txBox="1"/>
          <p:nvPr/>
        </p:nvSpPr>
        <p:spPr>
          <a:xfrm>
            <a:off x="3460481" y="3446372"/>
            <a:ext cx="11932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00" dirty="0" smtClean="0"/>
              <a:t>       IT</a:t>
            </a:r>
            <a:endParaRPr lang="de-CH" sz="1000" dirty="0"/>
          </a:p>
        </p:txBody>
      </p:sp>
      <p:sp>
        <p:nvSpPr>
          <p:cNvPr id="27" name="Textfeld 44"/>
          <p:cNvSpPr txBox="1"/>
          <p:nvPr/>
        </p:nvSpPr>
        <p:spPr>
          <a:xfrm>
            <a:off x="2383991" y="3523690"/>
            <a:ext cx="11932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 smtClean="0"/>
              <a:t>Trading </a:t>
            </a:r>
            <a:r>
              <a:rPr lang="de-CH" sz="1000" dirty="0" err="1" smtClean="0"/>
              <a:t>Dept</a:t>
            </a:r>
            <a:r>
              <a:rPr lang="de-CH" sz="1000" dirty="0" smtClean="0"/>
              <a:t>.</a:t>
            </a:r>
            <a:endParaRPr lang="de-CH" sz="1000" dirty="0"/>
          </a:p>
        </p:txBody>
      </p:sp>
      <p:sp>
        <p:nvSpPr>
          <p:cNvPr id="28" name="Textfeld 45"/>
          <p:cNvSpPr txBox="1"/>
          <p:nvPr/>
        </p:nvSpPr>
        <p:spPr>
          <a:xfrm>
            <a:off x="795858" y="3587999"/>
            <a:ext cx="11932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 smtClean="0"/>
              <a:t>Marketing </a:t>
            </a:r>
            <a:r>
              <a:rPr lang="de-CH" sz="1000" dirty="0" err="1" smtClean="0"/>
              <a:t>Dept</a:t>
            </a:r>
            <a:r>
              <a:rPr lang="de-CH" sz="1000" dirty="0" smtClean="0"/>
              <a:t>.</a:t>
            </a:r>
            <a:endParaRPr lang="de-CH" sz="1000" dirty="0"/>
          </a:p>
        </p:txBody>
      </p:sp>
      <p:sp>
        <p:nvSpPr>
          <p:cNvPr id="29" name="Textfeld 46"/>
          <p:cNvSpPr txBox="1"/>
          <p:nvPr/>
        </p:nvSpPr>
        <p:spPr>
          <a:xfrm>
            <a:off x="784753" y="2868526"/>
            <a:ext cx="19288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Regulatory Investigations </a:t>
            </a:r>
            <a:endParaRPr lang="en-US" sz="1000" dirty="0"/>
          </a:p>
        </p:txBody>
      </p:sp>
      <p:sp>
        <p:nvSpPr>
          <p:cNvPr id="30" name="Textfeld 13"/>
          <p:cNvSpPr txBox="1"/>
          <p:nvPr/>
        </p:nvSpPr>
        <p:spPr>
          <a:xfrm>
            <a:off x="811256" y="1958465"/>
            <a:ext cx="2216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Audit – internal &amp; external</a:t>
            </a:r>
            <a:endParaRPr lang="en-US" sz="1000" dirty="0"/>
          </a:p>
        </p:txBody>
      </p:sp>
      <p:sp>
        <p:nvSpPr>
          <p:cNvPr id="31" name="Textfeld 14"/>
          <p:cNvSpPr txBox="1"/>
          <p:nvPr/>
        </p:nvSpPr>
        <p:spPr>
          <a:xfrm>
            <a:off x="899226" y="753725"/>
            <a:ext cx="1944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Laws / Regulations / Directives</a:t>
            </a:r>
            <a:endParaRPr lang="en-US" sz="1000" dirty="0"/>
          </a:p>
        </p:txBody>
      </p:sp>
      <p:sp>
        <p:nvSpPr>
          <p:cNvPr id="32" name="Pfeil nach links und rechts 54"/>
          <p:cNvSpPr/>
          <p:nvPr/>
        </p:nvSpPr>
        <p:spPr>
          <a:xfrm rot="9398803">
            <a:off x="3112454" y="3327852"/>
            <a:ext cx="551385" cy="1204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33" name="Picture 33" descr="C:\Users\tkg2j\AppData\Local\Microsoft\Windows\Temporary Internet Files\Content.IE5\2BVFRQYX\mercado-de-trabalho-no-exterior[1]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442" y="3731491"/>
            <a:ext cx="942859" cy="709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feld 68"/>
          <p:cNvSpPr txBox="1"/>
          <p:nvPr/>
        </p:nvSpPr>
        <p:spPr>
          <a:xfrm>
            <a:off x="5908426" y="3504523"/>
            <a:ext cx="11932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 smtClean="0"/>
              <a:t>        HR</a:t>
            </a:r>
            <a:endParaRPr lang="de-CH" sz="1000" dirty="0"/>
          </a:p>
        </p:txBody>
      </p:sp>
      <p:pic>
        <p:nvPicPr>
          <p:cNvPr id="35" name="Picture 5" descr="C:\Users\tkg2j\AppData\Local\Microsoft\Windows\Temporary Internet Files\Content.IE5\7I19WUBE\mainframe[1]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578" y="3729946"/>
            <a:ext cx="1009593" cy="75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C:\Users\tkg2j\AppData\Local\Microsoft\Windows\Temporary Internet Files\Content.IE5\7I19WUBE\ecobiz-mu-nyse-01-westhavenmanagement-com-pic[1]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2272701" y="3766764"/>
            <a:ext cx="1115445" cy="74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feil nach links und rechts 61"/>
          <p:cNvSpPr/>
          <p:nvPr/>
        </p:nvSpPr>
        <p:spPr>
          <a:xfrm rot="9239852">
            <a:off x="2549818" y="3203905"/>
            <a:ext cx="551385" cy="1204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8" name="Pfeil nach links und rechts 62"/>
          <p:cNvSpPr/>
          <p:nvPr/>
        </p:nvSpPr>
        <p:spPr>
          <a:xfrm rot="9861081">
            <a:off x="2362929" y="2890445"/>
            <a:ext cx="551385" cy="1204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9" name="Pfeil nach links und rechts 63"/>
          <p:cNvSpPr/>
          <p:nvPr/>
        </p:nvSpPr>
        <p:spPr>
          <a:xfrm rot="10800000">
            <a:off x="2314754" y="2405474"/>
            <a:ext cx="551385" cy="1204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0" name="Pfeil nach links und rechts 64"/>
          <p:cNvSpPr/>
          <p:nvPr/>
        </p:nvSpPr>
        <p:spPr>
          <a:xfrm rot="13060913">
            <a:off x="2360886" y="1908677"/>
            <a:ext cx="551385" cy="1204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1" name="Pfeil nach links und rechts 65"/>
          <p:cNvSpPr/>
          <p:nvPr/>
        </p:nvSpPr>
        <p:spPr>
          <a:xfrm rot="5400000">
            <a:off x="4072607" y="1669125"/>
            <a:ext cx="551385" cy="1204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2" name="Pfeil nach links und rechts 66"/>
          <p:cNvSpPr/>
          <p:nvPr/>
        </p:nvSpPr>
        <p:spPr>
          <a:xfrm rot="9096333">
            <a:off x="5900484" y="1749325"/>
            <a:ext cx="551385" cy="1204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3" name="Pfeil nach links und rechts 67"/>
          <p:cNvSpPr/>
          <p:nvPr/>
        </p:nvSpPr>
        <p:spPr>
          <a:xfrm rot="10800000">
            <a:off x="5927051" y="2293681"/>
            <a:ext cx="551385" cy="1204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4" name="Pfeil nach links und rechts 70"/>
          <p:cNvSpPr/>
          <p:nvPr/>
        </p:nvSpPr>
        <p:spPr>
          <a:xfrm rot="10800000">
            <a:off x="5926437" y="2736939"/>
            <a:ext cx="551385" cy="1204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5" name="Pfeil nach links und rechts 71"/>
          <p:cNvSpPr/>
          <p:nvPr/>
        </p:nvSpPr>
        <p:spPr>
          <a:xfrm rot="11912725">
            <a:off x="5848395" y="3169025"/>
            <a:ext cx="551385" cy="1204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6" name="Pfeil nach links und rechts 72"/>
          <p:cNvSpPr/>
          <p:nvPr/>
        </p:nvSpPr>
        <p:spPr>
          <a:xfrm rot="12287088">
            <a:off x="5684554" y="3483717"/>
            <a:ext cx="551385" cy="1204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7" name="Pfeil nach links und rechts 73"/>
          <p:cNvSpPr/>
          <p:nvPr/>
        </p:nvSpPr>
        <p:spPr>
          <a:xfrm rot="12603240">
            <a:off x="4950045" y="3284623"/>
            <a:ext cx="432929" cy="10802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8" name="Pfeil nach links und rechts 75"/>
          <p:cNvSpPr/>
          <p:nvPr/>
        </p:nvSpPr>
        <p:spPr>
          <a:xfrm rot="5400000">
            <a:off x="4036653" y="3299323"/>
            <a:ext cx="268532" cy="12041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49" name="Picture 3" descr="C:\Users\tkg2j\AppData\Local\Microsoft\Windows\Temporary Internet Files\Content.IE5\BBJ9Y04H\eu_flag[1]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43" y="1141889"/>
            <a:ext cx="579949" cy="43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7" descr="http://www.infoinsubria.com/wp-content/uploads/2011/11/finma3.jpg">
            <a:hlinkClick r:id="rId19"/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870" y="1121735"/>
            <a:ext cx="816133" cy="40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Slide Number Placeholder 3"/>
          <p:cNvSpPr txBox="1">
            <a:spLocks/>
          </p:cNvSpPr>
          <p:nvPr/>
        </p:nvSpPr>
        <p:spPr>
          <a:xfrm>
            <a:off x="1008000" y="4827602"/>
            <a:ext cx="467656" cy="143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dirty="0" smtClean="0"/>
              <a:t>Page</a:t>
            </a:r>
            <a:fld id="{47077590-605A-42CC-AD67-9F8440BBC363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570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 animBg="1"/>
      <p:bldP spid="34" grpId="0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2" descr="http://blogs.aronsonllc.com/fedpoint/wp-content/uploads/sites/5/2015/08/Umbrella_parapluie.png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12" r="10069" b="44505"/>
          <a:stretch/>
        </p:blipFill>
        <p:spPr bwMode="auto">
          <a:xfrm>
            <a:off x="784197" y="1069489"/>
            <a:ext cx="7413899" cy="122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Rechteck 104"/>
          <p:cNvSpPr/>
          <p:nvPr/>
        </p:nvSpPr>
        <p:spPr>
          <a:xfrm>
            <a:off x="4682884" y="2112096"/>
            <a:ext cx="523297" cy="1728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dirty="0" err="1" smtClean="0"/>
          </a:p>
        </p:txBody>
      </p:sp>
      <p:pic>
        <p:nvPicPr>
          <p:cNvPr id="1028" name="Picture 4" descr="http://blogs.aronsonllc.com/fedpoint/wp-content/uploads/sites/5/2015/08/Umbrella_parapluie.pn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77"/>
          <a:stretch/>
        </p:blipFill>
        <p:spPr bwMode="auto">
          <a:xfrm>
            <a:off x="2065117" y="2099351"/>
            <a:ext cx="5537476" cy="285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MiFID II - Regulatory Framework</a:t>
            </a:r>
            <a:r>
              <a:rPr lang="en-US" dirty="0"/>
              <a:t/>
            </a:r>
            <a:br>
              <a:rPr lang="en-US" dirty="0"/>
            </a:b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08000" y="4827602"/>
            <a:ext cx="467656" cy="143999"/>
          </a:xfrm>
        </p:spPr>
        <p:txBody>
          <a:bodyPr/>
          <a:lstStyle/>
          <a:p>
            <a:pPr>
              <a:defRPr/>
            </a:pPr>
            <a:r>
              <a:rPr lang="en-GB" dirty="0" smtClean="0"/>
              <a:t>Page </a:t>
            </a:r>
            <a:fld id="{47077590-605A-42CC-AD67-9F8440BBC363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  <p:sp>
        <p:nvSpPr>
          <p:cNvPr id="7" name="Rectangle 6"/>
          <p:cNvSpPr/>
          <p:nvPr/>
        </p:nvSpPr>
        <p:spPr bwMode="auto">
          <a:xfrm>
            <a:off x="1016775" y="2328872"/>
            <a:ext cx="1581897" cy="53593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3475" tIns="0" rIns="0" bIns="0" anchor="ctr" anchorCtr="0"/>
          <a:lstStyle/>
          <a:p>
            <a:pPr>
              <a:defRPr/>
            </a:pPr>
            <a:r>
              <a:rPr lang="en-GB" sz="1100" dirty="0"/>
              <a:t>Transparency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925021" y="2336523"/>
            <a:ext cx="1580501" cy="535936"/>
          </a:xfrm>
          <a:prstGeom prst="rect">
            <a:avLst/>
          </a:prstGeom>
          <a:solidFill>
            <a:srgbClr val="002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3475" tIns="0" rIns="0" bIns="0" anchor="ctr" anchorCtr="0"/>
          <a:lstStyle/>
          <a:p>
            <a:pPr marL="0" lvl="1" defTabSz="325336">
              <a:spcAft>
                <a:spcPct val="15000"/>
              </a:spcAft>
              <a:defRPr/>
            </a:pPr>
            <a:r>
              <a:rPr lang="en-GB" sz="1100" dirty="0"/>
              <a:t>Microstructural Issues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148153" y="2342871"/>
            <a:ext cx="1581897" cy="535936"/>
          </a:xfrm>
          <a:prstGeom prst="rect">
            <a:avLst/>
          </a:prstGeom>
          <a:solidFill>
            <a:srgbClr val="002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3475" tIns="0" rIns="0" bIns="0" anchor="ctr" anchorCtr="0"/>
          <a:lstStyle/>
          <a:p>
            <a:pPr marL="0" lvl="1" defTabSz="325336">
              <a:spcAft>
                <a:spcPct val="15000"/>
              </a:spcAft>
              <a:defRPr/>
            </a:pPr>
            <a:r>
              <a:rPr lang="en-GB" sz="1100" dirty="0"/>
              <a:t>Data Publication</a:t>
            </a:r>
          </a:p>
          <a:p>
            <a:pPr marL="0" lvl="1" defTabSz="325336">
              <a:spcAft>
                <a:spcPct val="15000"/>
              </a:spcAft>
              <a:defRPr/>
            </a:pPr>
            <a:r>
              <a:rPr lang="en-GB" sz="1100" dirty="0"/>
              <a:t>and Access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7066549" y="2342871"/>
            <a:ext cx="1581897" cy="535936"/>
          </a:xfrm>
          <a:prstGeom prst="rect">
            <a:avLst/>
          </a:prstGeom>
          <a:solidFill>
            <a:srgbClr val="002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3475" tIns="0" rIns="0" bIns="0" anchor="ctr" anchorCtr="0"/>
          <a:lstStyle/>
          <a:p>
            <a:pPr marL="0" lvl="1" defTabSz="325336">
              <a:spcAft>
                <a:spcPct val="15000"/>
              </a:spcAft>
              <a:defRPr/>
            </a:pPr>
            <a:r>
              <a:rPr lang="en-GB" sz="1100" dirty="0"/>
              <a:t>Requirements Applying to </a:t>
            </a:r>
            <a:br>
              <a:rPr lang="en-GB" sz="1100" dirty="0"/>
            </a:br>
            <a:r>
              <a:rPr lang="en-GB" sz="1100" dirty="0"/>
              <a:t>Trading Venues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7065522" y="2976550"/>
            <a:ext cx="1581897" cy="535936"/>
          </a:xfrm>
          <a:prstGeom prst="rect">
            <a:avLst/>
          </a:prstGeom>
          <a:solidFill>
            <a:srgbClr val="002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3475" tIns="0" rIns="0" bIns="0" anchor="ctr" anchorCtr="0"/>
          <a:lstStyle/>
          <a:p>
            <a:pPr marL="0" lvl="1" defTabSz="325336">
              <a:spcAft>
                <a:spcPct val="15000"/>
              </a:spcAft>
              <a:defRPr/>
            </a:pPr>
            <a:r>
              <a:rPr lang="en-GB" sz="1100" dirty="0"/>
              <a:t>Commodity</a:t>
            </a:r>
          </a:p>
          <a:p>
            <a:pPr marL="0" lvl="1" defTabSz="325336">
              <a:spcAft>
                <a:spcPct val="15000"/>
              </a:spcAft>
              <a:defRPr/>
            </a:pPr>
            <a:r>
              <a:rPr lang="en-GB" sz="1100" dirty="0"/>
              <a:t>Derivatives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147639" y="2975763"/>
            <a:ext cx="1581897" cy="536723"/>
          </a:xfrm>
          <a:prstGeom prst="rect">
            <a:avLst/>
          </a:prstGeom>
          <a:solidFill>
            <a:srgbClr val="002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3475" tIns="0" rIns="0" bIns="0" anchor="ctr" anchorCtr="0"/>
          <a:lstStyle/>
          <a:p>
            <a:pPr marL="0" lvl="1" defTabSz="325336">
              <a:spcAft>
                <a:spcPct val="15000"/>
              </a:spcAft>
              <a:defRPr/>
            </a:pPr>
            <a:r>
              <a:rPr lang="en-GB" sz="1100" dirty="0"/>
              <a:t>Market Data Reporting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2923478" y="2962077"/>
            <a:ext cx="1581897" cy="536723"/>
          </a:xfrm>
          <a:prstGeom prst="rect">
            <a:avLst/>
          </a:prstGeom>
          <a:solidFill>
            <a:srgbClr val="002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3475" tIns="0" rIns="0" bIns="0" anchor="ctr" anchorCtr="0"/>
          <a:lstStyle/>
          <a:p>
            <a:pPr>
              <a:defRPr/>
            </a:pPr>
            <a:r>
              <a:rPr lang="en-GB" sz="1100" dirty="0"/>
              <a:t>Post-Trade Issues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1015747" y="2961765"/>
            <a:ext cx="1581897" cy="537036"/>
          </a:xfrm>
          <a:prstGeom prst="rect">
            <a:avLst/>
          </a:prstGeom>
          <a:solidFill>
            <a:srgbClr val="002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3475" tIns="0" rIns="0" bIns="0" anchor="ctr" anchorCtr="0"/>
          <a:lstStyle/>
          <a:p>
            <a:pPr>
              <a:defRPr/>
            </a:pPr>
            <a:r>
              <a:rPr lang="en-GB" sz="1100" dirty="0"/>
              <a:t>Investor Protection</a:t>
            </a:r>
          </a:p>
          <a:p>
            <a:pPr>
              <a:defRPr/>
            </a:pPr>
            <a:r>
              <a:rPr lang="en-GB" sz="1100" dirty="0"/>
              <a:t>(Best Execution)</a:t>
            </a:r>
          </a:p>
        </p:txBody>
      </p:sp>
      <p:grpSp>
        <p:nvGrpSpPr>
          <p:cNvPr id="15" name="Gruppieren 22"/>
          <p:cNvGrpSpPr>
            <a:grpSpLocks noChangeAspect="1"/>
          </p:cNvGrpSpPr>
          <p:nvPr/>
        </p:nvGrpSpPr>
        <p:grpSpPr>
          <a:xfrm>
            <a:off x="5259365" y="3046949"/>
            <a:ext cx="315783" cy="381286"/>
            <a:chOff x="1678872" y="2487960"/>
            <a:chExt cx="584327" cy="705534"/>
          </a:xfrm>
          <a:solidFill>
            <a:schemeClr val="bg1"/>
          </a:solidFill>
        </p:grpSpPr>
        <p:sp>
          <p:nvSpPr>
            <p:cNvPr id="16" name="Freeform 46"/>
            <p:cNvSpPr>
              <a:spLocks noEditPoints="1"/>
            </p:cNvSpPr>
            <p:nvPr/>
          </p:nvSpPr>
          <p:spPr bwMode="auto">
            <a:xfrm>
              <a:off x="1743998" y="2572985"/>
              <a:ext cx="452266" cy="282214"/>
            </a:xfrm>
            <a:custGeom>
              <a:avLst/>
              <a:gdLst/>
              <a:ahLst/>
              <a:cxnLst>
                <a:cxn ang="0">
                  <a:pos x="274" y="176"/>
                </a:cxn>
                <a:cxn ang="0">
                  <a:pos x="274" y="160"/>
                </a:cxn>
                <a:cxn ang="0">
                  <a:pos x="261" y="158"/>
                </a:cxn>
                <a:cxn ang="0">
                  <a:pos x="253" y="169"/>
                </a:cxn>
                <a:cxn ang="0">
                  <a:pos x="266" y="181"/>
                </a:cxn>
                <a:cxn ang="0">
                  <a:pos x="162" y="150"/>
                </a:cxn>
                <a:cxn ang="0">
                  <a:pos x="162" y="134"/>
                </a:cxn>
                <a:cxn ang="0">
                  <a:pos x="144" y="134"/>
                </a:cxn>
                <a:cxn ang="0">
                  <a:pos x="141" y="142"/>
                </a:cxn>
                <a:cxn ang="0">
                  <a:pos x="149" y="153"/>
                </a:cxn>
                <a:cxn ang="0">
                  <a:pos x="476" y="147"/>
                </a:cxn>
                <a:cxn ang="0">
                  <a:pos x="480" y="134"/>
                </a:cxn>
                <a:cxn ang="0">
                  <a:pos x="463" y="127"/>
                </a:cxn>
                <a:cxn ang="0">
                  <a:pos x="457" y="139"/>
                </a:cxn>
                <a:cxn ang="0">
                  <a:pos x="463" y="150"/>
                </a:cxn>
                <a:cxn ang="0">
                  <a:pos x="363" y="64"/>
                </a:cxn>
                <a:cxn ang="0">
                  <a:pos x="295" y="155"/>
                </a:cxn>
                <a:cxn ang="0">
                  <a:pos x="293" y="184"/>
                </a:cxn>
                <a:cxn ang="0">
                  <a:pos x="274" y="199"/>
                </a:cxn>
                <a:cxn ang="0">
                  <a:pos x="243" y="191"/>
                </a:cxn>
                <a:cxn ang="0">
                  <a:pos x="180" y="160"/>
                </a:cxn>
                <a:cxn ang="0">
                  <a:pos x="169" y="169"/>
                </a:cxn>
                <a:cxn ang="0">
                  <a:pos x="138" y="169"/>
                </a:cxn>
                <a:cxn ang="0">
                  <a:pos x="64" y="288"/>
                </a:cxn>
                <a:cxn ang="0">
                  <a:pos x="49" y="307"/>
                </a:cxn>
                <a:cxn ang="0">
                  <a:pos x="18" y="307"/>
                </a:cxn>
                <a:cxn ang="0">
                  <a:pos x="2" y="288"/>
                </a:cxn>
                <a:cxn ang="0">
                  <a:pos x="10" y="257"/>
                </a:cxn>
                <a:cxn ang="0">
                  <a:pos x="25" y="249"/>
                </a:cxn>
                <a:cxn ang="0">
                  <a:pos x="123" y="155"/>
                </a:cxn>
                <a:cxn ang="0">
                  <a:pos x="127" y="126"/>
                </a:cxn>
                <a:cxn ang="0">
                  <a:pos x="144" y="111"/>
                </a:cxn>
                <a:cxn ang="0">
                  <a:pos x="175" y="119"/>
                </a:cxn>
                <a:cxn ang="0">
                  <a:pos x="185" y="140"/>
                </a:cxn>
                <a:cxn ang="0">
                  <a:pos x="243" y="147"/>
                </a:cxn>
                <a:cxn ang="0">
                  <a:pos x="271" y="137"/>
                </a:cxn>
                <a:cxn ang="0">
                  <a:pos x="331" y="38"/>
                </a:cxn>
                <a:cxn ang="0">
                  <a:pos x="340" y="9"/>
                </a:cxn>
                <a:cxn ang="0">
                  <a:pos x="371" y="1"/>
                </a:cxn>
                <a:cxn ang="0">
                  <a:pos x="390" y="16"/>
                </a:cxn>
                <a:cxn ang="0">
                  <a:pos x="390" y="46"/>
                </a:cxn>
                <a:cxn ang="0">
                  <a:pos x="476" y="108"/>
                </a:cxn>
                <a:cxn ang="0">
                  <a:pos x="496" y="123"/>
                </a:cxn>
                <a:cxn ang="0">
                  <a:pos x="496" y="155"/>
                </a:cxn>
                <a:cxn ang="0">
                  <a:pos x="484" y="166"/>
                </a:cxn>
                <a:cxn ang="0">
                  <a:pos x="452" y="166"/>
                </a:cxn>
                <a:cxn ang="0">
                  <a:pos x="446" y="161"/>
                </a:cxn>
                <a:cxn ang="0">
                  <a:pos x="437" y="131"/>
                </a:cxn>
                <a:cxn ang="0">
                  <a:pos x="38" y="289"/>
                </a:cxn>
                <a:cxn ang="0">
                  <a:pos x="44" y="280"/>
                </a:cxn>
                <a:cxn ang="0">
                  <a:pos x="33" y="268"/>
                </a:cxn>
                <a:cxn ang="0">
                  <a:pos x="21" y="275"/>
                </a:cxn>
                <a:cxn ang="0">
                  <a:pos x="25" y="288"/>
                </a:cxn>
              </a:cxnLst>
              <a:rect l="0" t="0" r="r" b="b"/>
              <a:pathLst>
                <a:path w="501" h="310">
                  <a:moveTo>
                    <a:pt x="266" y="181"/>
                  </a:moveTo>
                  <a:lnTo>
                    <a:pt x="269" y="179"/>
                  </a:lnTo>
                  <a:lnTo>
                    <a:pt x="274" y="178"/>
                  </a:lnTo>
                  <a:lnTo>
                    <a:pt x="274" y="176"/>
                  </a:lnTo>
                  <a:lnTo>
                    <a:pt x="276" y="173"/>
                  </a:lnTo>
                  <a:lnTo>
                    <a:pt x="277" y="169"/>
                  </a:lnTo>
                  <a:lnTo>
                    <a:pt x="276" y="165"/>
                  </a:lnTo>
                  <a:lnTo>
                    <a:pt x="274" y="160"/>
                  </a:lnTo>
                  <a:lnTo>
                    <a:pt x="274" y="160"/>
                  </a:lnTo>
                  <a:lnTo>
                    <a:pt x="269" y="158"/>
                  </a:lnTo>
                  <a:lnTo>
                    <a:pt x="266" y="157"/>
                  </a:lnTo>
                  <a:lnTo>
                    <a:pt x="261" y="158"/>
                  </a:lnTo>
                  <a:lnTo>
                    <a:pt x="256" y="160"/>
                  </a:lnTo>
                  <a:lnTo>
                    <a:pt x="258" y="160"/>
                  </a:lnTo>
                  <a:lnTo>
                    <a:pt x="255" y="165"/>
                  </a:lnTo>
                  <a:lnTo>
                    <a:pt x="253" y="169"/>
                  </a:lnTo>
                  <a:lnTo>
                    <a:pt x="255" y="173"/>
                  </a:lnTo>
                  <a:lnTo>
                    <a:pt x="258" y="178"/>
                  </a:lnTo>
                  <a:lnTo>
                    <a:pt x="261" y="179"/>
                  </a:lnTo>
                  <a:lnTo>
                    <a:pt x="266" y="181"/>
                  </a:lnTo>
                  <a:close/>
                  <a:moveTo>
                    <a:pt x="154" y="155"/>
                  </a:moveTo>
                  <a:lnTo>
                    <a:pt x="157" y="153"/>
                  </a:lnTo>
                  <a:lnTo>
                    <a:pt x="162" y="150"/>
                  </a:lnTo>
                  <a:lnTo>
                    <a:pt x="162" y="150"/>
                  </a:lnTo>
                  <a:lnTo>
                    <a:pt x="164" y="147"/>
                  </a:lnTo>
                  <a:lnTo>
                    <a:pt x="166" y="142"/>
                  </a:lnTo>
                  <a:lnTo>
                    <a:pt x="164" y="137"/>
                  </a:lnTo>
                  <a:lnTo>
                    <a:pt x="162" y="134"/>
                  </a:lnTo>
                  <a:lnTo>
                    <a:pt x="157" y="132"/>
                  </a:lnTo>
                  <a:lnTo>
                    <a:pt x="154" y="131"/>
                  </a:lnTo>
                  <a:lnTo>
                    <a:pt x="149" y="132"/>
                  </a:lnTo>
                  <a:lnTo>
                    <a:pt x="144" y="134"/>
                  </a:lnTo>
                  <a:lnTo>
                    <a:pt x="144" y="134"/>
                  </a:lnTo>
                  <a:lnTo>
                    <a:pt x="144" y="134"/>
                  </a:lnTo>
                  <a:lnTo>
                    <a:pt x="143" y="139"/>
                  </a:lnTo>
                  <a:lnTo>
                    <a:pt x="141" y="142"/>
                  </a:lnTo>
                  <a:lnTo>
                    <a:pt x="143" y="147"/>
                  </a:lnTo>
                  <a:lnTo>
                    <a:pt x="144" y="152"/>
                  </a:lnTo>
                  <a:lnTo>
                    <a:pt x="144" y="150"/>
                  </a:lnTo>
                  <a:lnTo>
                    <a:pt x="149" y="153"/>
                  </a:lnTo>
                  <a:lnTo>
                    <a:pt x="154" y="155"/>
                  </a:lnTo>
                  <a:close/>
                  <a:moveTo>
                    <a:pt x="468" y="150"/>
                  </a:moveTo>
                  <a:lnTo>
                    <a:pt x="473" y="150"/>
                  </a:lnTo>
                  <a:lnTo>
                    <a:pt x="476" y="147"/>
                  </a:lnTo>
                  <a:lnTo>
                    <a:pt x="476" y="147"/>
                  </a:lnTo>
                  <a:lnTo>
                    <a:pt x="480" y="144"/>
                  </a:lnTo>
                  <a:lnTo>
                    <a:pt x="480" y="139"/>
                  </a:lnTo>
                  <a:lnTo>
                    <a:pt x="480" y="134"/>
                  </a:lnTo>
                  <a:lnTo>
                    <a:pt x="476" y="131"/>
                  </a:lnTo>
                  <a:lnTo>
                    <a:pt x="473" y="127"/>
                  </a:lnTo>
                  <a:lnTo>
                    <a:pt x="468" y="127"/>
                  </a:lnTo>
                  <a:lnTo>
                    <a:pt x="463" y="127"/>
                  </a:lnTo>
                  <a:lnTo>
                    <a:pt x="460" y="131"/>
                  </a:lnTo>
                  <a:lnTo>
                    <a:pt x="460" y="131"/>
                  </a:lnTo>
                  <a:lnTo>
                    <a:pt x="457" y="134"/>
                  </a:lnTo>
                  <a:lnTo>
                    <a:pt x="457" y="139"/>
                  </a:lnTo>
                  <a:lnTo>
                    <a:pt x="457" y="144"/>
                  </a:lnTo>
                  <a:lnTo>
                    <a:pt x="460" y="147"/>
                  </a:lnTo>
                  <a:lnTo>
                    <a:pt x="460" y="147"/>
                  </a:lnTo>
                  <a:lnTo>
                    <a:pt x="463" y="150"/>
                  </a:lnTo>
                  <a:lnTo>
                    <a:pt x="468" y="150"/>
                  </a:lnTo>
                  <a:close/>
                  <a:moveTo>
                    <a:pt x="376" y="59"/>
                  </a:moveTo>
                  <a:lnTo>
                    <a:pt x="369" y="63"/>
                  </a:lnTo>
                  <a:lnTo>
                    <a:pt x="363" y="64"/>
                  </a:lnTo>
                  <a:lnTo>
                    <a:pt x="358" y="63"/>
                  </a:lnTo>
                  <a:lnTo>
                    <a:pt x="353" y="63"/>
                  </a:lnTo>
                  <a:lnTo>
                    <a:pt x="290" y="150"/>
                  </a:lnTo>
                  <a:lnTo>
                    <a:pt x="295" y="155"/>
                  </a:lnTo>
                  <a:lnTo>
                    <a:pt x="297" y="161"/>
                  </a:lnTo>
                  <a:lnTo>
                    <a:pt x="297" y="169"/>
                  </a:lnTo>
                  <a:lnTo>
                    <a:pt x="297" y="178"/>
                  </a:lnTo>
                  <a:lnTo>
                    <a:pt x="293" y="184"/>
                  </a:lnTo>
                  <a:lnTo>
                    <a:pt x="289" y="191"/>
                  </a:lnTo>
                  <a:lnTo>
                    <a:pt x="289" y="191"/>
                  </a:lnTo>
                  <a:lnTo>
                    <a:pt x="282" y="195"/>
                  </a:lnTo>
                  <a:lnTo>
                    <a:pt x="274" y="199"/>
                  </a:lnTo>
                  <a:lnTo>
                    <a:pt x="266" y="200"/>
                  </a:lnTo>
                  <a:lnTo>
                    <a:pt x="256" y="199"/>
                  </a:lnTo>
                  <a:lnTo>
                    <a:pt x="250" y="195"/>
                  </a:lnTo>
                  <a:lnTo>
                    <a:pt x="243" y="191"/>
                  </a:lnTo>
                  <a:lnTo>
                    <a:pt x="238" y="186"/>
                  </a:lnTo>
                  <a:lnTo>
                    <a:pt x="235" y="179"/>
                  </a:lnTo>
                  <a:lnTo>
                    <a:pt x="233" y="171"/>
                  </a:lnTo>
                  <a:lnTo>
                    <a:pt x="180" y="160"/>
                  </a:lnTo>
                  <a:lnTo>
                    <a:pt x="175" y="165"/>
                  </a:lnTo>
                  <a:lnTo>
                    <a:pt x="175" y="165"/>
                  </a:lnTo>
                  <a:lnTo>
                    <a:pt x="175" y="165"/>
                  </a:lnTo>
                  <a:lnTo>
                    <a:pt x="169" y="169"/>
                  </a:lnTo>
                  <a:lnTo>
                    <a:pt x="162" y="173"/>
                  </a:lnTo>
                  <a:lnTo>
                    <a:pt x="154" y="174"/>
                  </a:lnTo>
                  <a:lnTo>
                    <a:pt x="144" y="173"/>
                  </a:lnTo>
                  <a:lnTo>
                    <a:pt x="138" y="169"/>
                  </a:lnTo>
                  <a:lnTo>
                    <a:pt x="60" y="262"/>
                  </a:lnTo>
                  <a:lnTo>
                    <a:pt x="64" y="270"/>
                  </a:lnTo>
                  <a:lnTo>
                    <a:pt x="65" y="280"/>
                  </a:lnTo>
                  <a:lnTo>
                    <a:pt x="64" y="288"/>
                  </a:lnTo>
                  <a:lnTo>
                    <a:pt x="60" y="296"/>
                  </a:lnTo>
                  <a:lnTo>
                    <a:pt x="55" y="302"/>
                  </a:lnTo>
                  <a:lnTo>
                    <a:pt x="55" y="302"/>
                  </a:lnTo>
                  <a:lnTo>
                    <a:pt x="49" y="307"/>
                  </a:lnTo>
                  <a:lnTo>
                    <a:pt x="41" y="310"/>
                  </a:lnTo>
                  <a:lnTo>
                    <a:pt x="33" y="310"/>
                  </a:lnTo>
                  <a:lnTo>
                    <a:pt x="25" y="310"/>
                  </a:lnTo>
                  <a:lnTo>
                    <a:pt x="18" y="307"/>
                  </a:lnTo>
                  <a:lnTo>
                    <a:pt x="12" y="302"/>
                  </a:lnTo>
                  <a:lnTo>
                    <a:pt x="10" y="302"/>
                  </a:lnTo>
                  <a:lnTo>
                    <a:pt x="5" y="296"/>
                  </a:lnTo>
                  <a:lnTo>
                    <a:pt x="2" y="288"/>
                  </a:lnTo>
                  <a:lnTo>
                    <a:pt x="0" y="280"/>
                  </a:lnTo>
                  <a:lnTo>
                    <a:pt x="2" y="271"/>
                  </a:lnTo>
                  <a:lnTo>
                    <a:pt x="5" y="263"/>
                  </a:lnTo>
                  <a:lnTo>
                    <a:pt x="10" y="257"/>
                  </a:lnTo>
                  <a:lnTo>
                    <a:pt x="10" y="257"/>
                  </a:lnTo>
                  <a:lnTo>
                    <a:pt x="10" y="257"/>
                  </a:lnTo>
                  <a:lnTo>
                    <a:pt x="17" y="252"/>
                  </a:lnTo>
                  <a:lnTo>
                    <a:pt x="25" y="249"/>
                  </a:lnTo>
                  <a:lnTo>
                    <a:pt x="33" y="247"/>
                  </a:lnTo>
                  <a:lnTo>
                    <a:pt x="39" y="247"/>
                  </a:lnTo>
                  <a:lnTo>
                    <a:pt x="44" y="249"/>
                  </a:lnTo>
                  <a:lnTo>
                    <a:pt x="123" y="155"/>
                  </a:lnTo>
                  <a:lnTo>
                    <a:pt x="122" y="148"/>
                  </a:lnTo>
                  <a:lnTo>
                    <a:pt x="122" y="142"/>
                  </a:lnTo>
                  <a:lnTo>
                    <a:pt x="123" y="134"/>
                  </a:lnTo>
                  <a:lnTo>
                    <a:pt x="127" y="126"/>
                  </a:lnTo>
                  <a:lnTo>
                    <a:pt x="132" y="119"/>
                  </a:lnTo>
                  <a:lnTo>
                    <a:pt x="132" y="119"/>
                  </a:lnTo>
                  <a:lnTo>
                    <a:pt x="138" y="114"/>
                  </a:lnTo>
                  <a:lnTo>
                    <a:pt x="144" y="111"/>
                  </a:lnTo>
                  <a:lnTo>
                    <a:pt x="154" y="111"/>
                  </a:lnTo>
                  <a:lnTo>
                    <a:pt x="162" y="111"/>
                  </a:lnTo>
                  <a:lnTo>
                    <a:pt x="169" y="114"/>
                  </a:lnTo>
                  <a:lnTo>
                    <a:pt x="175" y="119"/>
                  </a:lnTo>
                  <a:lnTo>
                    <a:pt x="175" y="119"/>
                  </a:lnTo>
                  <a:lnTo>
                    <a:pt x="180" y="126"/>
                  </a:lnTo>
                  <a:lnTo>
                    <a:pt x="183" y="132"/>
                  </a:lnTo>
                  <a:lnTo>
                    <a:pt x="185" y="140"/>
                  </a:lnTo>
                  <a:lnTo>
                    <a:pt x="238" y="152"/>
                  </a:lnTo>
                  <a:lnTo>
                    <a:pt x="243" y="147"/>
                  </a:lnTo>
                  <a:lnTo>
                    <a:pt x="243" y="147"/>
                  </a:lnTo>
                  <a:lnTo>
                    <a:pt x="243" y="147"/>
                  </a:lnTo>
                  <a:lnTo>
                    <a:pt x="250" y="142"/>
                  </a:lnTo>
                  <a:lnTo>
                    <a:pt x="256" y="139"/>
                  </a:lnTo>
                  <a:lnTo>
                    <a:pt x="266" y="137"/>
                  </a:lnTo>
                  <a:lnTo>
                    <a:pt x="271" y="137"/>
                  </a:lnTo>
                  <a:lnTo>
                    <a:pt x="274" y="139"/>
                  </a:lnTo>
                  <a:lnTo>
                    <a:pt x="337" y="50"/>
                  </a:lnTo>
                  <a:lnTo>
                    <a:pt x="334" y="45"/>
                  </a:lnTo>
                  <a:lnTo>
                    <a:pt x="331" y="38"/>
                  </a:lnTo>
                  <a:lnTo>
                    <a:pt x="331" y="32"/>
                  </a:lnTo>
                  <a:lnTo>
                    <a:pt x="332" y="24"/>
                  </a:lnTo>
                  <a:lnTo>
                    <a:pt x="335" y="16"/>
                  </a:lnTo>
                  <a:lnTo>
                    <a:pt x="340" y="9"/>
                  </a:lnTo>
                  <a:lnTo>
                    <a:pt x="347" y="4"/>
                  </a:lnTo>
                  <a:lnTo>
                    <a:pt x="353" y="1"/>
                  </a:lnTo>
                  <a:lnTo>
                    <a:pt x="363" y="0"/>
                  </a:lnTo>
                  <a:lnTo>
                    <a:pt x="371" y="1"/>
                  </a:lnTo>
                  <a:lnTo>
                    <a:pt x="378" y="4"/>
                  </a:lnTo>
                  <a:lnTo>
                    <a:pt x="384" y="9"/>
                  </a:lnTo>
                  <a:lnTo>
                    <a:pt x="384" y="9"/>
                  </a:lnTo>
                  <a:lnTo>
                    <a:pt x="390" y="16"/>
                  </a:lnTo>
                  <a:lnTo>
                    <a:pt x="394" y="24"/>
                  </a:lnTo>
                  <a:lnTo>
                    <a:pt x="394" y="32"/>
                  </a:lnTo>
                  <a:lnTo>
                    <a:pt x="394" y="38"/>
                  </a:lnTo>
                  <a:lnTo>
                    <a:pt x="390" y="46"/>
                  </a:lnTo>
                  <a:lnTo>
                    <a:pt x="454" y="110"/>
                  </a:lnTo>
                  <a:lnTo>
                    <a:pt x="460" y="108"/>
                  </a:lnTo>
                  <a:lnTo>
                    <a:pt x="468" y="106"/>
                  </a:lnTo>
                  <a:lnTo>
                    <a:pt x="476" y="108"/>
                  </a:lnTo>
                  <a:lnTo>
                    <a:pt x="484" y="111"/>
                  </a:lnTo>
                  <a:lnTo>
                    <a:pt x="491" y="116"/>
                  </a:lnTo>
                  <a:lnTo>
                    <a:pt x="491" y="116"/>
                  </a:lnTo>
                  <a:lnTo>
                    <a:pt x="496" y="123"/>
                  </a:lnTo>
                  <a:lnTo>
                    <a:pt x="499" y="131"/>
                  </a:lnTo>
                  <a:lnTo>
                    <a:pt x="501" y="139"/>
                  </a:lnTo>
                  <a:lnTo>
                    <a:pt x="499" y="147"/>
                  </a:lnTo>
                  <a:lnTo>
                    <a:pt x="496" y="155"/>
                  </a:lnTo>
                  <a:lnTo>
                    <a:pt x="491" y="161"/>
                  </a:lnTo>
                  <a:lnTo>
                    <a:pt x="491" y="161"/>
                  </a:lnTo>
                  <a:lnTo>
                    <a:pt x="491" y="161"/>
                  </a:lnTo>
                  <a:lnTo>
                    <a:pt x="484" y="166"/>
                  </a:lnTo>
                  <a:lnTo>
                    <a:pt x="476" y="169"/>
                  </a:lnTo>
                  <a:lnTo>
                    <a:pt x="468" y="171"/>
                  </a:lnTo>
                  <a:lnTo>
                    <a:pt x="460" y="169"/>
                  </a:lnTo>
                  <a:lnTo>
                    <a:pt x="452" y="166"/>
                  </a:lnTo>
                  <a:lnTo>
                    <a:pt x="446" y="161"/>
                  </a:lnTo>
                  <a:lnTo>
                    <a:pt x="446" y="161"/>
                  </a:lnTo>
                  <a:lnTo>
                    <a:pt x="446" y="161"/>
                  </a:lnTo>
                  <a:lnTo>
                    <a:pt x="446" y="161"/>
                  </a:lnTo>
                  <a:lnTo>
                    <a:pt x="441" y="155"/>
                  </a:lnTo>
                  <a:lnTo>
                    <a:pt x="437" y="147"/>
                  </a:lnTo>
                  <a:lnTo>
                    <a:pt x="436" y="139"/>
                  </a:lnTo>
                  <a:lnTo>
                    <a:pt x="437" y="131"/>
                  </a:lnTo>
                  <a:lnTo>
                    <a:pt x="439" y="124"/>
                  </a:lnTo>
                  <a:lnTo>
                    <a:pt x="376" y="59"/>
                  </a:lnTo>
                  <a:close/>
                  <a:moveTo>
                    <a:pt x="33" y="291"/>
                  </a:moveTo>
                  <a:lnTo>
                    <a:pt x="38" y="289"/>
                  </a:lnTo>
                  <a:lnTo>
                    <a:pt x="41" y="288"/>
                  </a:lnTo>
                  <a:lnTo>
                    <a:pt x="41" y="288"/>
                  </a:lnTo>
                  <a:lnTo>
                    <a:pt x="44" y="284"/>
                  </a:lnTo>
                  <a:lnTo>
                    <a:pt x="44" y="280"/>
                  </a:lnTo>
                  <a:lnTo>
                    <a:pt x="44" y="275"/>
                  </a:lnTo>
                  <a:lnTo>
                    <a:pt x="41" y="271"/>
                  </a:lnTo>
                  <a:lnTo>
                    <a:pt x="38" y="268"/>
                  </a:lnTo>
                  <a:lnTo>
                    <a:pt x="33" y="268"/>
                  </a:lnTo>
                  <a:lnTo>
                    <a:pt x="28" y="268"/>
                  </a:lnTo>
                  <a:lnTo>
                    <a:pt x="25" y="271"/>
                  </a:lnTo>
                  <a:lnTo>
                    <a:pt x="25" y="271"/>
                  </a:lnTo>
                  <a:lnTo>
                    <a:pt x="21" y="275"/>
                  </a:lnTo>
                  <a:lnTo>
                    <a:pt x="21" y="280"/>
                  </a:lnTo>
                  <a:lnTo>
                    <a:pt x="21" y="284"/>
                  </a:lnTo>
                  <a:lnTo>
                    <a:pt x="25" y="288"/>
                  </a:lnTo>
                  <a:lnTo>
                    <a:pt x="25" y="288"/>
                  </a:lnTo>
                  <a:lnTo>
                    <a:pt x="28" y="291"/>
                  </a:lnTo>
                  <a:lnTo>
                    <a:pt x="33" y="29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644" tIns="34322" rIns="68644" bIns="34322" numCol="1" anchor="t" anchorCtr="0" compatLnSpc="1">
              <a:prstTxWarp prst="textNoShape">
                <a:avLst/>
              </a:prstTxWarp>
            </a:bodyPr>
            <a:lstStyle/>
            <a:p>
              <a:endParaRPr lang="en-GB" sz="1351"/>
            </a:p>
          </p:txBody>
        </p:sp>
        <p:sp>
          <p:nvSpPr>
            <p:cNvPr id="17" name="Freeform 47"/>
            <p:cNvSpPr>
              <a:spLocks noEditPoints="1"/>
            </p:cNvSpPr>
            <p:nvPr/>
          </p:nvSpPr>
          <p:spPr bwMode="auto">
            <a:xfrm>
              <a:off x="1678872" y="2487960"/>
              <a:ext cx="584327" cy="705534"/>
            </a:xfrm>
            <a:custGeom>
              <a:avLst/>
              <a:gdLst/>
              <a:ahLst/>
              <a:cxnLst>
                <a:cxn ang="0">
                  <a:pos x="626" y="55"/>
                </a:cxn>
                <a:cxn ang="0">
                  <a:pos x="634" y="53"/>
                </a:cxn>
                <a:cxn ang="0">
                  <a:pos x="642" y="48"/>
                </a:cxn>
                <a:cxn ang="0">
                  <a:pos x="645" y="38"/>
                </a:cxn>
                <a:cxn ang="0">
                  <a:pos x="642" y="29"/>
                </a:cxn>
                <a:cxn ang="0">
                  <a:pos x="634" y="24"/>
                </a:cxn>
                <a:cxn ang="0">
                  <a:pos x="341" y="22"/>
                </a:cxn>
                <a:cxn ang="0">
                  <a:pos x="304" y="0"/>
                </a:cxn>
                <a:cxn ang="0">
                  <a:pos x="16" y="22"/>
                </a:cxn>
                <a:cxn ang="0">
                  <a:pos x="6" y="26"/>
                </a:cxn>
                <a:cxn ang="0">
                  <a:pos x="1" y="34"/>
                </a:cxn>
                <a:cxn ang="0">
                  <a:pos x="1" y="43"/>
                </a:cxn>
                <a:cxn ang="0">
                  <a:pos x="6" y="51"/>
                </a:cxn>
                <a:cxn ang="0">
                  <a:pos x="16" y="55"/>
                </a:cxn>
                <a:cxn ang="0">
                  <a:pos x="19" y="445"/>
                </a:cxn>
                <a:cxn ang="0">
                  <a:pos x="11" y="445"/>
                </a:cxn>
                <a:cxn ang="0">
                  <a:pos x="3" y="451"/>
                </a:cxn>
                <a:cxn ang="0">
                  <a:pos x="0" y="461"/>
                </a:cxn>
                <a:cxn ang="0">
                  <a:pos x="3" y="469"/>
                </a:cxn>
                <a:cxn ang="0">
                  <a:pos x="11" y="476"/>
                </a:cxn>
                <a:cxn ang="0">
                  <a:pos x="304" y="476"/>
                </a:cxn>
                <a:cxn ang="0">
                  <a:pos x="176" y="715"/>
                </a:cxn>
                <a:cxn ang="0">
                  <a:pos x="152" y="717"/>
                </a:cxn>
                <a:cxn ang="0">
                  <a:pos x="144" y="723"/>
                </a:cxn>
                <a:cxn ang="0">
                  <a:pos x="134" y="738"/>
                </a:cxn>
                <a:cxn ang="0">
                  <a:pos x="137" y="760"/>
                </a:cxn>
                <a:cxn ang="0">
                  <a:pos x="155" y="777"/>
                </a:cxn>
                <a:cxn ang="0">
                  <a:pos x="178" y="775"/>
                </a:cxn>
                <a:cxn ang="0">
                  <a:pos x="187" y="769"/>
                </a:cxn>
                <a:cxn ang="0">
                  <a:pos x="197" y="746"/>
                </a:cxn>
                <a:cxn ang="0">
                  <a:pos x="304" y="616"/>
                </a:cxn>
                <a:cxn ang="0">
                  <a:pos x="341" y="681"/>
                </a:cxn>
                <a:cxn ang="0">
                  <a:pos x="450" y="733"/>
                </a:cxn>
                <a:cxn ang="0">
                  <a:pos x="453" y="764"/>
                </a:cxn>
                <a:cxn ang="0">
                  <a:pos x="475" y="778"/>
                </a:cxn>
                <a:cxn ang="0">
                  <a:pos x="501" y="769"/>
                </a:cxn>
                <a:cxn ang="0">
                  <a:pos x="509" y="756"/>
                </a:cxn>
                <a:cxn ang="0">
                  <a:pos x="506" y="730"/>
                </a:cxn>
                <a:cxn ang="0">
                  <a:pos x="485" y="715"/>
                </a:cxn>
                <a:cxn ang="0">
                  <a:pos x="341" y="578"/>
                </a:cxn>
                <a:cxn ang="0">
                  <a:pos x="629" y="476"/>
                </a:cxn>
                <a:cxn ang="0">
                  <a:pos x="639" y="474"/>
                </a:cxn>
                <a:cxn ang="0">
                  <a:pos x="644" y="466"/>
                </a:cxn>
                <a:cxn ang="0">
                  <a:pos x="644" y="455"/>
                </a:cxn>
                <a:cxn ang="0">
                  <a:pos x="639" y="448"/>
                </a:cxn>
                <a:cxn ang="0">
                  <a:pos x="629" y="445"/>
                </a:cxn>
                <a:cxn ang="0">
                  <a:pos x="600" y="55"/>
                </a:cxn>
                <a:cxn ang="0">
                  <a:pos x="45" y="445"/>
                </a:cxn>
                <a:cxn ang="0">
                  <a:pos x="600" y="55"/>
                </a:cxn>
              </a:cxnLst>
              <a:rect l="0" t="0" r="r" b="b"/>
              <a:pathLst>
                <a:path w="645" h="778">
                  <a:moveTo>
                    <a:pt x="626" y="445"/>
                  </a:moveTo>
                  <a:lnTo>
                    <a:pt x="626" y="55"/>
                  </a:lnTo>
                  <a:lnTo>
                    <a:pt x="629" y="55"/>
                  </a:lnTo>
                  <a:lnTo>
                    <a:pt x="634" y="53"/>
                  </a:lnTo>
                  <a:lnTo>
                    <a:pt x="639" y="51"/>
                  </a:lnTo>
                  <a:lnTo>
                    <a:pt x="642" y="48"/>
                  </a:lnTo>
                  <a:lnTo>
                    <a:pt x="644" y="43"/>
                  </a:lnTo>
                  <a:lnTo>
                    <a:pt x="645" y="38"/>
                  </a:lnTo>
                  <a:lnTo>
                    <a:pt x="644" y="34"/>
                  </a:lnTo>
                  <a:lnTo>
                    <a:pt x="642" y="29"/>
                  </a:lnTo>
                  <a:lnTo>
                    <a:pt x="639" y="26"/>
                  </a:lnTo>
                  <a:lnTo>
                    <a:pt x="634" y="24"/>
                  </a:lnTo>
                  <a:lnTo>
                    <a:pt x="629" y="22"/>
                  </a:lnTo>
                  <a:lnTo>
                    <a:pt x="341" y="22"/>
                  </a:lnTo>
                  <a:lnTo>
                    <a:pt x="341" y="0"/>
                  </a:lnTo>
                  <a:lnTo>
                    <a:pt x="304" y="0"/>
                  </a:lnTo>
                  <a:lnTo>
                    <a:pt x="304" y="22"/>
                  </a:lnTo>
                  <a:lnTo>
                    <a:pt x="16" y="22"/>
                  </a:lnTo>
                  <a:lnTo>
                    <a:pt x="11" y="24"/>
                  </a:lnTo>
                  <a:lnTo>
                    <a:pt x="6" y="26"/>
                  </a:lnTo>
                  <a:lnTo>
                    <a:pt x="3" y="29"/>
                  </a:lnTo>
                  <a:lnTo>
                    <a:pt x="1" y="34"/>
                  </a:lnTo>
                  <a:lnTo>
                    <a:pt x="0" y="38"/>
                  </a:lnTo>
                  <a:lnTo>
                    <a:pt x="1" y="43"/>
                  </a:lnTo>
                  <a:lnTo>
                    <a:pt x="3" y="48"/>
                  </a:lnTo>
                  <a:lnTo>
                    <a:pt x="6" y="51"/>
                  </a:lnTo>
                  <a:lnTo>
                    <a:pt x="11" y="53"/>
                  </a:lnTo>
                  <a:lnTo>
                    <a:pt x="16" y="55"/>
                  </a:lnTo>
                  <a:lnTo>
                    <a:pt x="19" y="55"/>
                  </a:lnTo>
                  <a:lnTo>
                    <a:pt x="19" y="445"/>
                  </a:lnTo>
                  <a:lnTo>
                    <a:pt x="16" y="445"/>
                  </a:lnTo>
                  <a:lnTo>
                    <a:pt x="11" y="445"/>
                  </a:lnTo>
                  <a:lnTo>
                    <a:pt x="6" y="448"/>
                  </a:lnTo>
                  <a:lnTo>
                    <a:pt x="3" y="451"/>
                  </a:lnTo>
                  <a:lnTo>
                    <a:pt x="1" y="455"/>
                  </a:lnTo>
                  <a:lnTo>
                    <a:pt x="0" y="461"/>
                  </a:lnTo>
                  <a:lnTo>
                    <a:pt x="1" y="466"/>
                  </a:lnTo>
                  <a:lnTo>
                    <a:pt x="3" y="469"/>
                  </a:lnTo>
                  <a:lnTo>
                    <a:pt x="6" y="474"/>
                  </a:lnTo>
                  <a:lnTo>
                    <a:pt x="11" y="476"/>
                  </a:lnTo>
                  <a:lnTo>
                    <a:pt x="16" y="476"/>
                  </a:lnTo>
                  <a:lnTo>
                    <a:pt x="304" y="476"/>
                  </a:lnTo>
                  <a:lnTo>
                    <a:pt x="304" y="578"/>
                  </a:lnTo>
                  <a:lnTo>
                    <a:pt x="176" y="715"/>
                  </a:lnTo>
                  <a:lnTo>
                    <a:pt x="163" y="715"/>
                  </a:lnTo>
                  <a:lnTo>
                    <a:pt x="152" y="717"/>
                  </a:lnTo>
                  <a:lnTo>
                    <a:pt x="144" y="723"/>
                  </a:lnTo>
                  <a:lnTo>
                    <a:pt x="144" y="723"/>
                  </a:lnTo>
                  <a:lnTo>
                    <a:pt x="137" y="730"/>
                  </a:lnTo>
                  <a:lnTo>
                    <a:pt x="134" y="738"/>
                  </a:lnTo>
                  <a:lnTo>
                    <a:pt x="134" y="746"/>
                  </a:lnTo>
                  <a:lnTo>
                    <a:pt x="137" y="760"/>
                  </a:lnTo>
                  <a:lnTo>
                    <a:pt x="144" y="770"/>
                  </a:lnTo>
                  <a:lnTo>
                    <a:pt x="155" y="777"/>
                  </a:lnTo>
                  <a:lnTo>
                    <a:pt x="166" y="778"/>
                  </a:lnTo>
                  <a:lnTo>
                    <a:pt x="178" y="775"/>
                  </a:lnTo>
                  <a:lnTo>
                    <a:pt x="187" y="769"/>
                  </a:lnTo>
                  <a:lnTo>
                    <a:pt x="187" y="769"/>
                  </a:lnTo>
                  <a:lnTo>
                    <a:pt x="195" y="759"/>
                  </a:lnTo>
                  <a:lnTo>
                    <a:pt x="197" y="746"/>
                  </a:lnTo>
                  <a:lnTo>
                    <a:pt x="195" y="735"/>
                  </a:lnTo>
                  <a:lnTo>
                    <a:pt x="304" y="616"/>
                  </a:lnTo>
                  <a:lnTo>
                    <a:pt x="304" y="681"/>
                  </a:lnTo>
                  <a:lnTo>
                    <a:pt x="341" y="681"/>
                  </a:lnTo>
                  <a:lnTo>
                    <a:pt x="341" y="616"/>
                  </a:lnTo>
                  <a:lnTo>
                    <a:pt x="450" y="733"/>
                  </a:lnTo>
                  <a:lnTo>
                    <a:pt x="448" y="751"/>
                  </a:lnTo>
                  <a:lnTo>
                    <a:pt x="453" y="764"/>
                  </a:lnTo>
                  <a:lnTo>
                    <a:pt x="462" y="773"/>
                  </a:lnTo>
                  <a:lnTo>
                    <a:pt x="475" y="778"/>
                  </a:lnTo>
                  <a:lnTo>
                    <a:pt x="490" y="777"/>
                  </a:lnTo>
                  <a:lnTo>
                    <a:pt x="501" y="769"/>
                  </a:lnTo>
                  <a:lnTo>
                    <a:pt x="501" y="769"/>
                  </a:lnTo>
                  <a:lnTo>
                    <a:pt x="509" y="756"/>
                  </a:lnTo>
                  <a:lnTo>
                    <a:pt x="511" y="743"/>
                  </a:lnTo>
                  <a:lnTo>
                    <a:pt x="506" y="730"/>
                  </a:lnTo>
                  <a:lnTo>
                    <a:pt x="496" y="720"/>
                  </a:lnTo>
                  <a:lnTo>
                    <a:pt x="485" y="715"/>
                  </a:lnTo>
                  <a:lnTo>
                    <a:pt x="469" y="715"/>
                  </a:lnTo>
                  <a:lnTo>
                    <a:pt x="341" y="578"/>
                  </a:lnTo>
                  <a:lnTo>
                    <a:pt x="341" y="476"/>
                  </a:lnTo>
                  <a:lnTo>
                    <a:pt x="629" y="476"/>
                  </a:lnTo>
                  <a:lnTo>
                    <a:pt x="634" y="476"/>
                  </a:lnTo>
                  <a:lnTo>
                    <a:pt x="639" y="474"/>
                  </a:lnTo>
                  <a:lnTo>
                    <a:pt x="642" y="469"/>
                  </a:lnTo>
                  <a:lnTo>
                    <a:pt x="644" y="466"/>
                  </a:lnTo>
                  <a:lnTo>
                    <a:pt x="645" y="461"/>
                  </a:lnTo>
                  <a:lnTo>
                    <a:pt x="644" y="455"/>
                  </a:lnTo>
                  <a:lnTo>
                    <a:pt x="642" y="451"/>
                  </a:lnTo>
                  <a:lnTo>
                    <a:pt x="639" y="448"/>
                  </a:lnTo>
                  <a:lnTo>
                    <a:pt x="634" y="445"/>
                  </a:lnTo>
                  <a:lnTo>
                    <a:pt x="629" y="445"/>
                  </a:lnTo>
                  <a:lnTo>
                    <a:pt x="626" y="445"/>
                  </a:lnTo>
                  <a:close/>
                  <a:moveTo>
                    <a:pt x="600" y="55"/>
                  </a:moveTo>
                  <a:lnTo>
                    <a:pt x="600" y="445"/>
                  </a:lnTo>
                  <a:lnTo>
                    <a:pt x="45" y="445"/>
                  </a:lnTo>
                  <a:lnTo>
                    <a:pt x="45" y="55"/>
                  </a:lnTo>
                  <a:lnTo>
                    <a:pt x="600" y="5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644" tIns="34322" rIns="68644" bIns="34322" numCol="1" anchor="t" anchorCtr="0" compatLnSpc="1">
              <a:prstTxWarp prst="textNoShape">
                <a:avLst/>
              </a:prstTxWarp>
            </a:bodyPr>
            <a:lstStyle/>
            <a:p>
              <a:endParaRPr lang="en-GB" sz="1351"/>
            </a:p>
          </p:txBody>
        </p:sp>
      </p:grpSp>
      <p:sp>
        <p:nvSpPr>
          <p:cNvPr id="18" name="Freeform 1458"/>
          <p:cNvSpPr>
            <a:spLocks noEditPoints="1"/>
          </p:cNvSpPr>
          <p:nvPr/>
        </p:nvSpPr>
        <p:spPr bwMode="auto">
          <a:xfrm flipH="1">
            <a:off x="1082840" y="2433584"/>
            <a:ext cx="286596" cy="272749"/>
          </a:xfrm>
          <a:custGeom>
            <a:avLst/>
            <a:gdLst/>
            <a:ahLst/>
            <a:cxnLst>
              <a:cxn ang="0">
                <a:pos x="234" y="85"/>
              </a:cxn>
              <a:cxn ang="0">
                <a:pos x="160" y="123"/>
              </a:cxn>
              <a:cxn ang="0">
                <a:pos x="106" y="186"/>
              </a:cxn>
              <a:cxn ang="0">
                <a:pos x="79" y="258"/>
              </a:cxn>
              <a:cxn ang="0">
                <a:pos x="81" y="333"/>
              </a:cxn>
              <a:cxn ang="0">
                <a:pos x="110" y="405"/>
              </a:cxn>
              <a:cxn ang="0">
                <a:pos x="142" y="447"/>
              </a:cxn>
              <a:cxn ang="0">
                <a:pos x="184" y="477"/>
              </a:cxn>
              <a:cxn ang="0">
                <a:pos x="250" y="503"/>
              </a:cxn>
              <a:cxn ang="0">
                <a:pos x="297" y="506"/>
              </a:cxn>
              <a:cxn ang="0">
                <a:pos x="353" y="497"/>
              </a:cxn>
              <a:cxn ang="0">
                <a:pos x="418" y="465"/>
              </a:cxn>
              <a:cxn ang="0">
                <a:pos x="454" y="431"/>
              </a:cxn>
              <a:cxn ang="0">
                <a:pos x="475" y="402"/>
              </a:cxn>
              <a:cxn ang="0">
                <a:pos x="497" y="353"/>
              </a:cxn>
              <a:cxn ang="0">
                <a:pos x="504" y="272"/>
              </a:cxn>
              <a:cxn ang="0">
                <a:pos x="483" y="195"/>
              </a:cxn>
              <a:cxn ang="0">
                <a:pos x="430" y="128"/>
              </a:cxn>
              <a:cxn ang="0">
                <a:pos x="356" y="89"/>
              </a:cxn>
              <a:cxn ang="0">
                <a:pos x="274" y="78"/>
              </a:cxn>
              <a:cxn ang="0">
                <a:pos x="342" y="4"/>
              </a:cxn>
              <a:cxn ang="0">
                <a:pos x="438" y="38"/>
              </a:cxn>
              <a:cxn ang="0">
                <a:pos x="517" y="105"/>
              </a:cxn>
              <a:cxn ang="0">
                <a:pos x="565" y="189"/>
              </a:cxn>
              <a:cxn ang="0">
                <a:pos x="583" y="283"/>
              </a:cxn>
              <a:cxn ang="0">
                <a:pos x="571" y="378"/>
              </a:cxn>
              <a:cxn ang="0">
                <a:pos x="852" y="679"/>
              </a:cxn>
              <a:cxn ang="0">
                <a:pos x="873" y="715"/>
              </a:cxn>
              <a:cxn ang="0">
                <a:pos x="870" y="756"/>
              </a:cxn>
              <a:cxn ang="0">
                <a:pos x="843" y="789"/>
              </a:cxn>
              <a:cxn ang="0">
                <a:pos x="803" y="800"/>
              </a:cxn>
              <a:cxn ang="0">
                <a:pos x="763" y="783"/>
              </a:cxn>
              <a:cxn ang="0">
                <a:pos x="465" y="528"/>
              </a:cxn>
              <a:cxn ang="0">
                <a:pos x="423" y="553"/>
              </a:cxn>
              <a:cxn ang="0">
                <a:pos x="412" y="558"/>
              </a:cxn>
              <a:cxn ang="0">
                <a:pos x="337" y="580"/>
              </a:cxn>
              <a:cxn ang="0">
                <a:pos x="284" y="584"/>
              </a:cxn>
              <a:cxn ang="0">
                <a:pos x="245" y="580"/>
              </a:cxn>
              <a:cxn ang="0">
                <a:pos x="171" y="558"/>
              </a:cxn>
              <a:cxn ang="0">
                <a:pos x="103" y="515"/>
              </a:cxn>
              <a:cxn ang="0">
                <a:pos x="77" y="490"/>
              </a:cxn>
              <a:cxn ang="0">
                <a:pos x="25" y="411"/>
              </a:cxn>
              <a:cxn ang="0">
                <a:pos x="0" y="323"/>
              </a:cxn>
              <a:cxn ang="0">
                <a:pos x="5" y="229"/>
              </a:cxn>
              <a:cxn ang="0">
                <a:pos x="40" y="143"/>
              </a:cxn>
              <a:cxn ang="0">
                <a:pos x="106" y="65"/>
              </a:cxn>
              <a:cxn ang="0">
                <a:pos x="194" y="17"/>
              </a:cxn>
              <a:cxn ang="0">
                <a:pos x="293" y="0"/>
              </a:cxn>
            </a:cxnLst>
            <a:rect l="0" t="0" r="r" b="b"/>
            <a:pathLst>
              <a:path w="875" h="800">
                <a:moveTo>
                  <a:pt x="274" y="78"/>
                </a:moveTo>
                <a:lnTo>
                  <a:pt x="234" y="85"/>
                </a:lnTo>
                <a:lnTo>
                  <a:pt x="194" y="101"/>
                </a:lnTo>
                <a:lnTo>
                  <a:pt x="160" y="123"/>
                </a:lnTo>
                <a:lnTo>
                  <a:pt x="128" y="153"/>
                </a:lnTo>
                <a:lnTo>
                  <a:pt x="106" y="186"/>
                </a:lnTo>
                <a:lnTo>
                  <a:pt x="90" y="222"/>
                </a:lnTo>
                <a:lnTo>
                  <a:pt x="79" y="258"/>
                </a:lnTo>
                <a:lnTo>
                  <a:pt x="77" y="296"/>
                </a:lnTo>
                <a:lnTo>
                  <a:pt x="81" y="333"/>
                </a:lnTo>
                <a:lnTo>
                  <a:pt x="92" y="371"/>
                </a:lnTo>
                <a:lnTo>
                  <a:pt x="110" y="405"/>
                </a:lnTo>
                <a:lnTo>
                  <a:pt x="124" y="427"/>
                </a:lnTo>
                <a:lnTo>
                  <a:pt x="142" y="447"/>
                </a:lnTo>
                <a:lnTo>
                  <a:pt x="153" y="456"/>
                </a:lnTo>
                <a:lnTo>
                  <a:pt x="184" y="477"/>
                </a:lnTo>
                <a:lnTo>
                  <a:pt x="216" y="492"/>
                </a:lnTo>
                <a:lnTo>
                  <a:pt x="250" y="503"/>
                </a:lnTo>
                <a:lnTo>
                  <a:pt x="286" y="506"/>
                </a:lnTo>
                <a:lnTo>
                  <a:pt x="297" y="506"/>
                </a:lnTo>
                <a:lnTo>
                  <a:pt x="342" y="501"/>
                </a:lnTo>
                <a:lnTo>
                  <a:pt x="353" y="497"/>
                </a:lnTo>
                <a:lnTo>
                  <a:pt x="385" y="485"/>
                </a:lnTo>
                <a:lnTo>
                  <a:pt x="418" y="465"/>
                </a:lnTo>
                <a:lnTo>
                  <a:pt x="436" y="449"/>
                </a:lnTo>
                <a:lnTo>
                  <a:pt x="454" y="431"/>
                </a:lnTo>
                <a:lnTo>
                  <a:pt x="466" y="416"/>
                </a:lnTo>
                <a:lnTo>
                  <a:pt x="475" y="402"/>
                </a:lnTo>
                <a:lnTo>
                  <a:pt x="483" y="387"/>
                </a:lnTo>
                <a:lnTo>
                  <a:pt x="497" y="353"/>
                </a:lnTo>
                <a:lnTo>
                  <a:pt x="504" y="312"/>
                </a:lnTo>
                <a:lnTo>
                  <a:pt x="504" y="272"/>
                </a:lnTo>
                <a:lnTo>
                  <a:pt x="497" y="233"/>
                </a:lnTo>
                <a:lnTo>
                  <a:pt x="483" y="195"/>
                </a:lnTo>
                <a:lnTo>
                  <a:pt x="459" y="159"/>
                </a:lnTo>
                <a:lnTo>
                  <a:pt x="430" y="128"/>
                </a:lnTo>
                <a:lnTo>
                  <a:pt x="394" y="105"/>
                </a:lnTo>
                <a:lnTo>
                  <a:pt x="356" y="89"/>
                </a:lnTo>
                <a:lnTo>
                  <a:pt x="315" y="80"/>
                </a:lnTo>
                <a:lnTo>
                  <a:pt x="274" y="78"/>
                </a:lnTo>
                <a:close/>
                <a:moveTo>
                  <a:pt x="293" y="0"/>
                </a:moveTo>
                <a:lnTo>
                  <a:pt x="342" y="4"/>
                </a:lnTo>
                <a:lnTo>
                  <a:pt x="391" y="17"/>
                </a:lnTo>
                <a:lnTo>
                  <a:pt x="438" y="38"/>
                </a:lnTo>
                <a:lnTo>
                  <a:pt x="481" y="69"/>
                </a:lnTo>
                <a:lnTo>
                  <a:pt x="517" y="105"/>
                </a:lnTo>
                <a:lnTo>
                  <a:pt x="546" y="146"/>
                </a:lnTo>
                <a:lnTo>
                  <a:pt x="565" y="189"/>
                </a:lnTo>
                <a:lnTo>
                  <a:pt x="578" y="236"/>
                </a:lnTo>
                <a:lnTo>
                  <a:pt x="583" y="283"/>
                </a:lnTo>
                <a:lnTo>
                  <a:pt x="582" y="332"/>
                </a:lnTo>
                <a:lnTo>
                  <a:pt x="571" y="378"/>
                </a:lnTo>
                <a:lnTo>
                  <a:pt x="553" y="425"/>
                </a:lnTo>
                <a:lnTo>
                  <a:pt x="852" y="679"/>
                </a:lnTo>
                <a:lnTo>
                  <a:pt x="866" y="695"/>
                </a:lnTo>
                <a:lnTo>
                  <a:pt x="873" y="715"/>
                </a:lnTo>
                <a:lnTo>
                  <a:pt x="875" y="737"/>
                </a:lnTo>
                <a:lnTo>
                  <a:pt x="870" y="756"/>
                </a:lnTo>
                <a:lnTo>
                  <a:pt x="859" y="776"/>
                </a:lnTo>
                <a:lnTo>
                  <a:pt x="843" y="789"/>
                </a:lnTo>
                <a:lnTo>
                  <a:pt x="823" y="798"/>
                </a:lnTo>
                <a:lnTo>
                  <a:pt x="803" y="800"/>
                </a:lnTo>
                <a:lnTo>
                  <a:pt x="781" y="794"/>
                </a:lnTo>
                <a:lnTo>
                  <a:pt x="763" y="783"/>
                </a:lnTo>
                <a:lnTo>
                  <a:pt x="470" y="533"/>
                </a:lnTo>
                <a:lnTo>
                  <a:pt x="465" y="528"/>
                </a:lnTo>
                <a:lnTo>
                  <a:pt x="434" y="546"/>
                </a:lnTo>
                <a:lnTo>
                  <a:pt x="423" y="553"/>
                </a:lnTo>
                <a:lnTo>
                  <a:pt x="412" y="558"/>
                </a:lnTo>
                <a:lnTo>
                  <a:pt x="412" y="558"/>
                </a:lnTo>
                <a:lnTo>
                  <a:pt x="374" y="571"/>
                </a:lnTo>
                <a:lnTo>
                  <a:pt x="337" y="580"/>
                </a:lnTo>
                <a:lnTo>
                  <a:pt x="299" y="584"/>
                </a:lnTo>
                <a:lnTo>
                  <a:pt x="284" y="584"/>
                </a:lnTo>
                <a:lnTo>
                  <a:pt x="248" y="582"/>
                </a:lnTo>
                <a:lnTo>
                  <a:pt x="245" y="580"/>
                </a:lnTo>
                <a:lnTo>
                  <a:pt x="207" y="571"/>
                </a:lnTo>
                <a:lnTo>
                  <a:pt x="171" y="558"/>
                </a:lnTo>
                <a:lnTo>
                  <a:pt x="133" y="537"/>
                </a:lnTo>
                <a:lnTo>
                  <a:pt x="103" y="515"/>
                </a:lnTo>
                <a:lnTo>
                  <a:pt x="88" y="503"/>
                </a:lnTo>
                <a:lnTo>
                  <a:pt x="77" y="490"/>
                </a:lnTo>
                <a:lnTo>
                  <a:pt x="47" y="452"/>
                </a:lnTo>
                <a:lnTo>
                  <a:pt x="25" y="411"/>
                </a:lnTo>
                <a:lnTo>
                  <a:pt x="9" y="368"/>
                </a:lnTo>
                <a:lnTo>
                  <a:pt x="0" y="323"/>
                </a:lnTo>
                <a:lnTo>
                  <a:pt x="0" y="276"/>
                </a:lnTo>
                <a:lnTo>
                  <a:pt x="5" y="229"/>
                </a:lnTo>
                <a:lnTo>
                  <a:pt x="20" y="186"/>
                </a:lnTo>
                <a:lnTo>
                  <a:pt x="40" y="143"/>
                </a:lnTo>
                <a:lnTo>
                  <a:pt x="68" y="103"/>
                </a:lnTo>
                <a:lnTo>
                  <a:pt x="106" y="65"/>
                </a:lnTo>
                <a:lnTo>
                  <a:pt x="149" y="36"/>
                </a:lnTo>
                <a:lnTo>
                  <a:pt x="194" y="17"/>
                </a:lnTo>
                <a:lnTo>
                  <a:pt x="243" y="4"/>
                </a:lnTo>
                <a:lnTo>
                  <a:pt x="29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644" tIns="34322" rIns="68644" bIns="34322" numCol="1" anchor="t" anchorCtr="0" compatLnSpc="1">
            <a:prstTxWarp prst="textNoShape">
              <a:avLst/>
            </a:prstTxWarp>
          </a:bodyPr>
          <a:lstStyle/>
          <a:p>
            <a:endParaRPr lang="en-GB" sz="1351"/>
          </a:p>
        </p:txBody>
      </p:sp>
      <p:grpSp>
        <p:nvGrpSpPr>
          <p:cNvPr id="19" name="Gruppieren 32"/>
          <p:cNvGrpSpPr/>
          <p:nvPr/>
        </p:nvGrpSpPr>
        <p:grpSpPr>
          <a:xfrm>
            <a:off x="1139912" y="3081657"/>
            <a:ext cx="307635" cy="325818"/>
            <a:chOff x="3048588" y="5652662"/>
            <a:chExt cx="685800" cy="696913"/>
          </a:xfrm>
          <a:solidFill>
            <a:schemeClr val="bg1"/>
          </a:solidFill>
        </p:grpSpPr>
        <p:sp>
          <p:nvSpPr>
            <p:cNvPr id="20" name="Freeform 53"/>
            <p:cNvSpPr>
              <a:spLocks/>
            </p:cNvSpPr>
            <p:nvPr/>
          </p:nvSpPr>
          <p:spPr bwMode="auto">
            <a:xfrm>
              <a:off x="3251788" y="6176537"/>
              <a:ext cx="168275" cy="173038"/>
            </a:xfrm>
            <a:custGeom>
              <a:avLst/>
              <a:gdLst/>
              <a:ahLst/>
              <a:cxnLst>
                <a:cxn ang="0">
                  <a:pos x="156" y="24"/>
                </a:cxn>
                <a:cxn ang="0">
                  <a:pos x="156" y="17"/>
                </a:cxn>
                <a:cxn ang="0">
                  <a:pos x="159" y="11"/>
                </a:cxn>
                <a:cxn ang="0">
                  <a:pos x="163" y="6"/>
                </a:cxn>
                <a:cxn ang="0">
                  <a:pos x="169" y="0"/>
                </a:cxn>
                <a:cxn ang="0">
                  <a:pos x="198" y="0"/>
                </a:cxn>
                <a:cxn ang="0">
                  <a:pos x="204" y="6"/>
                </a:cxn>
                <a:cxn ang="0">
                  <a:pos x="208" y="11"/>
                </a:cxn>
                <a:cxn ang="0">
                  <a:pos x="211" y="17"/>
                </a:cxn>
                <a:cxn ang="0">
                  <a:pos x="211" y="24"/>
                </a:cxn>
                <a:cxn ang="0">
                  <a:pos x="211" y="113"/>
                </a:cxn>
                <a:cxn ang="0">
                  <a:pos x="208" y="141"/>
                </a:cxn>
                <a:cxn ang="0">
                  <a:pos x="196" y="167"/>
                </a:cxn>
                <a:cxn ang="0">
                  <a:pos x="180" y="188"/>
                </a:cxn>
                <a:cxn ang="0">
                  <a:pos x="180" y="188"/>
                </a:cxn>
                <a:cxn ang="0">
                  <a:pos x="156" y="208"/>
                </a:cxn>
                <a:cxn ang="0">
                  <a:pos x="128" y="217"/>
                </a:cxn>
                <a:cxn ang="0">
                  <a:pos x="100" y="219"/>
                </a:cxn>
                <a:cxn ang="0">
                  <a:pos x="72" y="214"/>
                </a:cxn>
                <a:cxn ang="0">
                  <a:pos x="48" y="201"/>
                </a:cxn>
                <a:cxn ang="0">
                  <a:pos x="27" y="184"/>
                </a:cxn>
                <a:cxn ang="0">
                  <a:pos x="11" y="162"/>
                </a:cxn>
                <a:cxn ang="0">
                  <a:pos x="1" y="136"/>
                </a:cxn>
                <a:cxn ang="0">
                  <a:pos x="0" y="106"/>
                </a:cxn>
                <a:cxn ang="0">
                  <a:pos x="7" y="74"/>
                </a:cxn>
                <a:cxn ang="0">
                  <a:pos x="14" y="63"/>
                </a:cxn>
                <a:cxn ang="0">
                  <a:pos x="26" y="58"/>
                </a:cxn>
                <a:cxn ang="0">
                  <a:pos x="39" y="58"/>
                </a:cxn>
                <a:cxn ang="0">
                  <a:pos x="50" y="61"/>
                </a:cxn>
                <a:cxn ang="0">
                  <a:pos x="57" y="71"/>
                </a:cxn>
                <a:cxn ang="0">
                  <a:pos x="61" y="82"/>
                </a:cxn>
                <a:cxn ang="0">
                  <a:pos x="59" y="95"/>
                </a:cxn>
                <a:cxn ang="0">
                  <a:pos x="55" y="115"/>
                </a:cxn>
                <a:cxn ang="0">
                  <a:pos x="61" y="134"/>
                </a:cxn>
                <a:cxn ang="0">
                  <a:pos x="72" y="149"/>
                </a:cxn>
                <a:cxn ang="0">
                  <a:pos x="87" y="160"/>
                </a:cxn>
                <a:cxn ang="0">
                  <a:pos x="104" y="163"/>
                </a:cxn>
                <a:cxn ang="0">
                  <a:pos x="122" y="160"/>
                </a:cxn>
                <a:cxn ang="0">
                  <a:pos x="141" y="149"/>
                </a:cxn>
                <a:cxn ang="0">
                  <a:pos x="141" y="149"/>
                </a:cxn>
                <a:cxn ang="0">
                  <a:pos x="152" y="132"/>
                </a:cxn>
                <a:cxn ang="0">
                  <a:pos x="156" y="113"/>
                </a:cxn>
                <a:cxn ang="0">
                  <a:pos x="156" y="24"/>
                </a:cxn>
              </a:cxnLst>
              <a:rect l="0" t="0" r="r" b="b"/>
              <a:pathLst>
                <a:path w="211" h="219">
                  <a:moveTo>
                    <a:pt x="156" y="24"/>
                  </a:moveTo>
                  <a:lnTo>
                    <a:pt x="156" y="17"/>
                  </a:lnTo>
                  <a:lnTo>
                    <a:pt x="159" y="11"/>
                  </a:lnTo>
                  <a:lnTo>
                    <a:pt x="163" y="6"/>
                  </a:lnTo>
                  <a:lnTo>
                    <a:pt x="169" y="0"/>
                  </a:lnTo>
                  <a:lnTo>
                    <a:pt x="198" y="0"/>
                  </a:lnTo>
                  <a:lnTo>
                    <a:pt x="204" y="6"/>
                  </a:lnTo>
                  <a:lnTo>
                    <a:pt x="208" y="11"/>
                  </a:lnTo>
                  <a:lnTo>
                    <a:pt x="211" y="17"/>
                  </a:lnTo>
                  <a:lnTo>
                    <a:pt x="211" y="24"/>
                  </a:lnTo>
                  <a:lnTo>
                    <a:pt x="211" y="113"/>
                  </a:lnTo>
                  <a:lnTo>
                    <a:pt x="208" y="141"/>
                  </a:lnTo>
                  <a:lnTo>
                    <a:pt x="196" y="167"/>
                  </a:lnTo>
                  <a:lnTo>
                    <a:pt x="180" y="188"/>
                  </a:lnTo>
                  <a:lnTo>
                    <a:pt x="180" y="188"/>
                  </a:lnTo>
                  <a:lnTo>
                    <a:pt x="156" y="208"/>
                  </a:lnTo>
                  <a:lnTo>
                    <a:pt x="128" y="217"/>
                  </a:lnTo>
                  <a:lnTo>
                    <a:pt x="100" y="219"/>
                  </a:lnTo>
                  <a:lnTo>
                    <a:pt x="72" y="214"/>
                  </a:lnTo>
                  <a:lnTo>
                    <a:pt x="48" y="201"/>
                  </a:lnTo>
                  <a:lnTo>
                    <a:pt x="27" y="184"/>
                  </a:lnTo>
                  <a:lnTo>
                    <a:pt x="11" y="162"/>
                  </a:lnTo>
                  <a:lnTo>
                    <a:pt x="1" y="136"/>
                  </a:lnTo>
                  <a:lnTo>
                    <a:pt x="0" y="106"/>
                  </a:lnTo>
                  <a:lnTo>
                    <a:pt x="7" y="74"/>
                  </a:lnTo>
                  <a:lnTo>
                    <a:pt x="14" y="63"/>
                  </a:lnTo>
                  <a:lnTo>
                    <a:pt x="26" y="58"/>
                  </a:lnTo>
                  <a:lnTo>
                    <a:pt x="39" y="58"/>
                  </a:lnTo>
                  <a:lnTo>
                    <a:pt x="50" y="61"/>
                  </a:lnTo>
                  <a:lnTo>
                    <a:pt x="57" y="71"/>
                  </a:lnTo>
                  <a:lnTo>
                    <a:pt x="61" y="82"/>
                  </a:lnTo>
                  <a:lnTo>
                    <a:pt x="59" y="95"/>
                  </a:lnTo>
                  <a:lnTo>
                    <a:pt x="55" y="115"/>
                  </a:lnTo>
                  <a:lnTo>
                    <a:pt x="61" y="134"/>
                  </a:lnTo>
                  <a:lnTo>
                    <a:pt x="72" y="149"/>
                  </a:lnTo>
                  <a:lnTo>
                    <a:pt x="87" y="160"/>
                  </a:lnTo>
                  <a:lnTo>
                    <a:pt x="104" y="163"/>
                  </a:lnTo>
                  <a:lnTo>
                    <a:pt x="122" y="160"/>
                  </a:lnTo>
                  <a:lnTo>
                    <a:pt x="141" y="149"/>
                  </a:lnTo>
                  <a:lnTo>
                    <a:pt x="141" y="149"/>
                  </a:lnTo>
                  <a:lnTo>
                    <a:pt x="152" y="132"/>
                  </a:lnTo>
                  <a:lnTo>
                    <a:pt x="156" y="113"/>
                  </a:lnTo>
                  <a:lnTo>
                    <a:pt x="156" y="2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644" tIns="34322" rIns="68644" bIns="34322" numCol="1" anchor="t" anchorCtr="0" compatLnSpc="1">
              <a:prstTxWarp prst="textNoShape">
                <a:avLst/>
              </a:prstTxWarp>
            </a:bodyPr>
            <a:lstStyle/>
            <a:p>
              <a:endParaRPr lang="en-GB" sz="1351"/>
            </a:p>
          </p:txBody>
        </p:sp>
        <p:sp>
          <p:nvSpPr>
            <p:cNvPr id="21" name="Freeform 54"/>
            <p:cNvSpPr>
              <a:spLocks noEditPoints="1"/>
            </p:cNvSpPr>
            <p:nvPr/>
          </p:nvSpPr>
          <p:spPr bwMode="auto">
            <a:xfrm>
              <a:off x="3048588" y="5652662"/>
              <a:ext cx="685800" cy="500063"/>
            </a:xfrm>
            <a:custGeom>
              <a:avLst/>
              <a:gdLst/>
              <a:ahLst/>
              <a:cxnLst>
                <a:cxn ang="0">
                  <a:pos x="426" y="629"/>
                </a:cxn>
                <a:cxn ang="0">
                  <a:pos x="539" y="174"/>
                </a:cxn>
                <a:cxn ang="0">
                  <a:pos x="537" y="185"/>
                </a:cxn>
                <a:cxn ang="0">
                  <a:pos x="524" y="189"/>
                </a:cxn>
                <a:cxn ang="0">
                  <a:pos x="509" y="158"/>
                </a:cxn>
                <a:cxn ang="0">
                  <a:pos x="465" y="94"/>
                </a:cxn>
                <a:cxn ang="0">
                  <a:pos x="463" y="78"/>
                </a:cxn>
                <a:cxn ang="0">
                  <a:pos x="483" y="80"/>
                </a:cxn>
                <a:cxn ang="0">
                  <a:pos x="526" y="141"/>
                </a:cxn>
                <a:cxn ang="0">
                  <a:pos x="427" y="3"/>
                </a:cxn>
                <a:cxn ang="0">
                  <a:pos x="452" y="3"/>
                </a:cxn>
                <a:cxn ang="0">
                  <a:pos x="515" y="63"/>
                </a:cxn>
                <a:cxn ang="0">
                  <a:pos x="674" y="120"/>
                </a:cxn>
                <a:cxn ang="0">
                  <a:pos x="797" y="232"/>
                </a:cxn>
                <a:cxn ang="0">
                  <a:pos x="864" y="390"/>
                </a:cxn>
                <a:cxn ang="0">
                  <a:pos x="860" y="403"/>
                </a:cxn>
                <a:cxn ang="0">
                  <a:pos x="849" y="406"/>
                </a:cxn>
                <a:cxn ang="0">
                  <a:pos x="838" y="401"/>
                </a:cxn>
                <a:cxn ang="0">
                  <a:pos x="808" y="369"/>
                </a:cxn>
                <a:cxn ang="0">
                  <a:pos x="706" y="336"/>
                </a:cxn>
                <a:cxn ang="0">
                  <a:pos x="609" y="366"/>
                </a:cxn>
                <a:cxn ang="0">
                  <a:pos x="583" y="399"/>
                </a:cxn>
                <a:cxn ang="0">
                  <a:pos x="572" y="408"/>
                </a:cxn>
                <a:cxn ang="0">
                  <a:pos x="561" y="405"/>
                </a:cxn>
                <a:cxn ang="0">
                  <a:pos x="556" y="393"/>
                </a:cxn>
                <a:cxn ang="0">
                  <a:pos x="500" y="349"/>
                </a:cxn>
                <a:cxn ang="0">
                  <a:pos x="398" y="340"/>
                </a:cxn>
                <a:cxn ang="0">
                  <a:pos x="310" y="386"/>
                </a:cxn>
                <a:cxn ang="0">
                  <a:pos x="310" y="392"/>
                </a:cxn>
                <a:cxn ang="0">
                  <a:pos x="307" y="403"/>
                </a:cxn>
                <a:cxn ang="0">
                  <a:pos x="294" y="408"/>
                </a:cxn>
                <a:cxn ang="0">
                  <a:pos x="283" y="401"/>
                </a:cxn>
                <a:cxn ang="0">
                  <a:pos x="281" y="390"/>
                </a:cxn>
                <a:cxn ang="0">
                  <a:pos x="212" y="345"/>
                </a:cxn>
                <a:cxn ang="0">
                  <a:pos x="97" y="347"/>
                </a:cxn>
                <a:cxn ang="0">
                  <a:pos x="112" y="258"/>
                </a:cxn>
                <a:cxn ang="0">
                  <a:pos x="243" y="137"/>
                </a:cxn>
                <a:cxn ang="0">
                  <a:pos x="249" y="126"/>
                </a:cxn>
                <a:cxn ang="0">
                  <a:pos x="242" y="117"/>
                </a:cxn>
                <a:cxn ang="0">
                  <a:pos x="184" y="150"/>
                </a:cxn>
                <a:cxn ang="0">
                  <a:pos x="73" y="280"/>
                </a:cxn>
                <a:cxn ang="0">
                  <a:pos x="30" y="395"/>
                </a:cxn>
                <a:cxn ang="0">
                  <a:pos x="21" y="406"/>
                </a:cxn>
                <a:cxn ang="0">
                  <a:pos x="8" y="405"/>
                </a:cxn>
                <a:cxn ang="0">
                  <a:pos x="0" y="395"/>
                </a:cxn>
                <a:cxn ang="0">
                  <a:pos x="41" y="276"/>
                </a:cxn>
                <a:cxn ang="0">
                  <a:pos x="151" y="148"/>
                </a:cxn>
                <a:cxn ang="0">
                  <a:pos x="307" y="72"/>
                </a:cxn>
                <a:cxn ang="0">
                  <a:pos x="426" y="13"/>
                </a:cxn>
                <a:cxn ang="0">
                  <a:pos x="305" y="349"/>
                </a:cxn>
                <a:cxn ang="0">
                  <a:pos x="294" y="349"/>
                </a:cxn>
                <a:cxn ang="0">
                  <a:pos x="288" y="338"/>
                </a:cxn>
                <a:cxn ang="0">
                  <a:pos x="312" y="211"/>
                </a:cxn>
                <a:cxn ang="0">
                  <a:pos x="368" y="94"/>
                </a:cxn>
                <a:cxn ang="0">
                  <a:pos x="379" y="91"/>
                </a:cxn>
                <a:cxn ang="0">
                  <a:pos x="388" y="100"/>
                </a:cxn>
                <a:cxn ang="0">
                  <a:pos x="364" y="141"/>
                </a:cxn>
                <a:cxn ang="0">
                  <a:pos x="322" y="263"/>
                </a:cxn>
              </a:cxnLst>
              <a:rect l="0" t="0" r="r" b="b"/>
              <a:pathLst>
                <a:path w="864" h="629">
                  <a:moveTo>
                    <a:pt x="455" y="366"/>
                  </a:moveTo>
                  <a:lnTo>
                    <a:pt x="455" y="629"/>
                  </a:lnTo>
                  <a:lnTo>
                    <a:pt x="426" y="629"/>
                  </a:lnTo>
                  <a:lnTo>
                    <a:pt x="426" y="364"/>
                  </a:lnTo>
                  <a:lnTo>
                    <a:pt x="455" y="366"/>
                  </a:lnTo>
                  <a:close/>
                  <a:moveTo>
                    <a:pt x="539" y="174"/>
                  </a:moveTo>
                  <a:lnTo>
                    <a:pt x="541" y="178"/>
                  </a:lnTo>
                  <a:lnTo>
                    <a:pt x="539" y="184"/>
                  </a:lnTo>
                  <a:lnTo>
                    <a:pt x="537" y="185"/>
                  </a:lnTo>
                  <a:lnTo>
                    <a:pt x="533" y="187"/>
                  </a:lnTo>
                  <a:lnTo>
                    <a:pt x="530" y="189"/>
                  </a:lnTo>
                  <a:lnTo>
                    <a:pt x="524" y="189"/>
                  </a:lnTo>
                  <a:lnTo>
                    <a:pt x="520" y="185"/>
                  </a:lnTo>
                  <a:lnTo>
                    <a:pt x="518" y="182"/>
                  </a:lnTo>
                  <a:lnTo>
                    <a:pt x="509" y="158"/>
                  </a:lnTo>
                  <a:lnTo>
                    <a:pt x="496" y="133"/>
                  </a:lnTo>
                  <a:lnTo>
                    <a:pt x="481" y="111"/>
                  </a:lnTo>
                  <a:lnTo>
                    <a:pt x="465" y="94"/>
                  </a:lnTo>
                  <a:lnTo>
                    <a:pt x="463" y="89"/>
                  </a:lnTo>
                  <a:lnTo>
                    <a:pt x="461" y="83"/>
                  </a:lnTo>
                  <a:lnTo>
                    <a:pt x="463" y="78"/>
                  </a:lnTo>
                  <a:lnTo>
                    <a:pt x="468" y="74"/>
                  </a:lnTo>
                  <a:lnTo>
                    <a:pt x="474" y="74"/>
                  </a:lnTo>
                  <a:lnTo>
                    <a:pt x="483" y="80"/>
                  </a:lnTo>
                  <a:lnTo>
                    <a:pt x="496" y="93"/>
                  </a:lnTo>
                  <a:lnTo>
                    <a:pt x="511" y="115"/>
                  </a:lnTo>
                  <a:lnTo>
                    <a:pt x="526" y="141"/>
                  </a:lnTo>
                  <a:lnTo>
                    <a:pt x="539" y="174"/>
                  </a:lnTo>
                  <a:close/>
                  <a:moveTo>
                    <a:pt x="426" y="13"/>
                  </a:moveTo>
                  <a:lnTo>
                    <a:pt x="427" y="3"/>
                  </a:lnTo>
                  <a:lnTo>
                    <a:pt x="435" y="0"/>
                  </a:lnTo>
                  <a:lnTo>
                    <a:pt x="444" y="0"/>
                  </a:lnTo>
                  <a:lnTo>
                    <a:pt x="452" y="3"/>
                  </a:lnTo>
                  <a:lnTo>
                    <a:pt x="455" y="13"/>
                  </a:lnTo>
                  <a:lnTo>
                    <a:pt x="455" y="57"/>
                  </a:lnTo>
                  <a:lnTo>
                    <a:pt x="515" y="63"/>
                  </a:lnTo>
                  <a:lnTo>
                    <a:pt x="570" y="76"/>
                  </a:lnTo>
                  <a:lnTo>
                    <a:pt x="624" y="94"/>
                  </a:lnTo>
                  <a:lnTo>
                    <a:pt x="674" y="120"/>
                  </a:lnTo>
                  <a:lnTo>
                    <a:pt x="719" y="152"/>
                  </a:lnTo>
                  <a:lnTo>
                    <a:pt x="760" y="189"/>
                  </a:lnTo>
                  <a:lnTo>
                    <a:pt x="797" y="232"/>
                  </a:lnTo>
                  <a:lnTo>
                    <a:pt x="825" y="280"/>
                  </a:lnTo>
                  <a:lnTo>
                    <a:pt x="849" y="332"/>
                  </a:lnTo>
                  <a:lnTo>
                    <a:pt x="864" y="390"/>
                  </a:lnTo>
                  <a:lnTo>
                    <a:pt x="864" y="395"/>
                  </a:lnTo>
                  <a:lnTo>
                    <a:pt x="864" y="399"/>
                  </a:lnTo>
                  <a:lnTo>
                    <a:pt x="860" y="403"/>
                  </a:lnTo>
                  <a:lnTo>
                    <a:pt x="856" y="405"/>
                  </a:lnTo>
                  <a:lnTo>
                    <a:pt x="853" y="406"/>
                  </a:lnTo>
                  <a:lnTo>
                    <a:pt x="849" y="406"/>
                  </a:lnTo>
                  <a:lnTo>
                    <a:pt x="843" y="406"/>
                  </a:lnTo>
                  <a:lnTo>
                    <a:pt x="840" y="405"/>
                  </a:lnTo>
                  <a:lnTo>
                    <a:pt x="838" y="401"/>
                  </a:lnTo>
                  <a:lnTo>
                    <a:pt x="836" y="395"/>
                  </a:lnTo>
                  <a:lnTo>
                    <a:pt x="834" y="393"/>
                  </a:lnTo>
                  <a:lnTo>
                    <a:pt x="808" y="369"/>
                  </a:lnTo>
                  <a:lnTo>
                    <a:pt x="777" y="351"/>
                  </a:lnTo>
                  <a:lnTo>
                    <a:pt x="743" y="340"/>
                  </a:lnTo>
                  <a:lnTo>
                    <a:pt x="706" y="336"/>
                  </a:lnTo>
                  <a:lnTo>
                    <a:pt x="671" y="340"/>
                  </a:lnTo>
                  <a:lnTo>
                    <a:pt x="639" y="349"/>
                  </a:lnTo>
                  <a:lnTo>
                    <a:pt x="609" y="366"/>
                  </a:lnTo>
                  <a:lnTo>
                    <a:pt x="585" y="386"/>
                  </a:lnTo>
                  <a:lnTo>
                    <a:pt x="583" y="393"/>
                  </a:lnTo>
                  <a:lnTo>
                    <a:pt x="583" y="399"/>
                  </a:lnTo>
                  <a:lnTo>
                    <a:pt x="580" y="403"/>
                  </a:lnTo>
                  <a:lnTo>
                    <a:pt x="576" y="406"/>
                  </a:lnTo>
                  <a:lnTo>
                    <a:pt x="572" y="408"/>
                  </a:lnTo>
                  <a:lnTo>
                    <a:pt x="569" y="408"/>
                  </a:lnTo>
                  <a:lnTo>
                    <a:pt x="565" y="406"/>
                  </a:lnTo>
                  <a:lnTo>
                    <a:pt x="561" y="405"/>
                  </a:lnTo>
                  <a:lnTo>
                    <a:pt x="557" y="401"/>
                  </a:lnTo>
                  <a:lnTo>
                    <a:pt x="556" y="397"/>
                  </a:lnTo>
                  <a:lnTo>
                    <a:pt x="556" y="393"/>
                  </a:lnTo>
                  <a:lnTo>
                    <a:pt x="554" y="386"/>
                  </a:lnTo>
                  <a:lnTo>
                    <a:pt x="530" y="366"/>
                  </a:lnTo>
                  <a:lnTo>
                    <a:pt x="500" y="349"/>
                  </a:lnTo>
                  <a:lnTo>
                    <a:pt x="466" y="340"/>
                  </a:lnTo>
                  <a:lnTo>
                    <a:pt x="433" y="336"/>
                  </a:lnTo>
                  <a:lnTo>
                    <a:pt x="398" y="340"/>
                  </a:lnTo>
                  <a:lnTo>
                    <a:pt x="366" y="349"/>
                  </a:lnTo>
                  <a:lnTo>
                    <a:pt x="336" y="366"/>
                  </a:lnTo>
                  <a:lnTo>
                    <a:pt x="310" y="386"/>
                  </a:lnTo>
                  <a:lnTo>
                    <a:pt x="310" y="388"/>
                  </a:lnTo>
                  <a:lnTo>
                    <a:pt x="310" y="390"/>
                  </a:lnTo>
                  <a:lnTo>
                    <a:pt x="310" y="392"/>
                  </a:lnTo>
                  <a:lnTo>
                    <a:pt x="309" y="395"/>
                  </a:lnTo>
                  <a:lnTo>
                    <a:pt x="309" y="399"/>
                  </a:lnTo>
                  <a:lnTo>
                    <a:pt x="307" y="403"/>
                  </a:lnTo>
                  <a:lnTo>
                    <a:pt x="303" y="405"/>
                  </a:lnTo>
                  <a:lnTo>
                    <a:pt x="299" y="406"/>
                  </a:lnTo>
                  <a:lnTo>
                    <a:pt x="294" y="408"/>
                  </a:lnTo>
                  <a:lnTo>
                    <a:pt x="288" y="406"/>
                  </a:lnTo>
                  <a:lnTo>
                    <a:pt x="284" y="405"/>
                  </a:lnTo>
                  <a:lnTo>
                    <a:pt x="283" y="401"/>
                  </a:lnTo>
                  <a:lnTo>
                    <a:pt x="281" y="397"/>
                  </a:lnTo>
                  <a:lnTo>
                    <a:pt x="281" y="393"/>
                  </a:lnTo>
                  <a:lnTo>
                    <a:pt x="281" y="390"/>
                  </a:lnTo>
                  <a:lnTo>
                    <a:pt x="281" y="386"/>
                  </a:lnTo>
                  <a:lnTo>
                    <a:pt x="249" y="362"/>
                  </a:lnTo>
                  <a:lnTo>
                    <a:pt x="212" y="345"/>
                  </a:lnTo>
                  <a:lnTo>
                    <a:pt x="175" y="338"/>
                  </a:lnTo>
                  <a:lnTo>
                    <a:pt x="136" y="338"/>
                  </a:lnTo>
                  <a:lnTo>
                    <a:pt x="97" y="347"/>
                  </a:lnTo>
                  <a:lnTo>
                    <a:pt x="61" y="366"/>
                  </a:lnTo>
                  <a:lnTo>
                    <a:pt x="82" y="310"/>
                  </a:lnTo>
                  <a:lnTo>
                    <a:pt x="112" y="258"/>
                  </a:lnTo>
                  <a:lnTo>
                    <a:pt x="149" y="211"/>
                  </a:lnTo>
                  <a:lnTo>
                    <a:pt x="193" y="171"/>
                  </a:lnTo>
                  <a:lnTo>
                    <a:pt x="243" y="137"/>
                  </a:lnTo>
                  <a:lnTo>
                    <a:pt x="247" y="133"/>
                  </a:lnTo>
                  <a:lnTo>
                    <a:pt x="249" y="130"/>
                  </a:lnTo>
                  <a:lnTo>
                    <a:pt x="249" y="126"/>
                  </a:lnTo>
                  <a:lnTo>
                    <a:pt x="247" y="122"/>
                  </a:lnTo>
                  <a:lnTo>
                    <a:pt x="245" y="119"/>
                  </a:lnTo>
                  <a:lnTo>
                    <a:pt x="242" y="117"/>
                  </a:lnTo>
                  <a:lnTo>
                    <a:pt x="238" y="117"/>
                  </a:lnTo>
                  <a:lnTo>
                    <a:pt x="232" y="119"/>
                  </a:lnTo>
                  <a:lnTo>
                    <a:pt x="184" y="150"/>
                  </a:lnTo>
                  <a:lnTo>
                    <a:pt x="139" y="187"/>
                  </a:lnTo>
                  <a:lnTo>
                    <a:pt x="102" y="232"/>
                  </a:lnTo>
                  <a:lnTo>
                    <a:pt x="73" y="280"/>
                  </a:lnTo>
                  <a:lnTo>
                    <a:pt x="48" y="332"/>
                  </a:lnTo>
                  <a:lnTo>
                    <a:pt x="34" y="390"/>
                  </a:lnTo>
                  <a:lnTo>
                    <a:pt x="30" y="395"/>
                  </a:lnTo>
                  <a:lnTo>
                    <a:pt x="28" y="401"/>
                  </a:lnTo>
                  <a:lnTo>
                    <a:pt x="24" y="405"/>
                  </a:lnTo>
                  <a:lnTo>
                    <a:pt x="21" y="406"/>
                  </a:lnTo>
                  <a:lnTo>
                    <a:pt x="17" y="406"/>
                  </a:lnTo>
                  <a:lnTo>
                    <a:pt x="11" y="406"/>
                  </a:lnTo>
                  <a:lnTo>
                    <a:pt x="8" y="405"/>
                  </a:lnTo>
                  <a:lnTo>
                    <a:pt x="4" y="403"/>
                  </a:lnTo>
                  <a:lnTo>
                    <a:pt x="2" y="399"/>
                  </a:lnTo>
                  <a:lnTo>
                    <a:pt x="0" y="395"/>
                  </a:lnTo>
                  <a:lnTo>
                    <a:pt x="0" y="390"/>
                  </a:lnTo>
                  <a:lnTo>
                    <a:pt x="17" y="330"/>
                  </a:lnTo>
                  <a:lnTo>
                    <a:pt x="41" y="276"/>
                  </a:lnTo>
                  <a:lnTo>
                    <a:pt x="71" y="228"/>
                  </a:lnTo>
                  <a:lnTo>
                    <a:pt x="108" y="185"/>
                  </a:lnTo>
                  <a:lnTo>
                    <a:pt x="151" y="148"/>
                  </a:lnTo>
                  <a:lnTo>
                    <a:pt x="199" y="117"/>
                  </a:lnTo>
                  <a:lnTo>
                    <a:pt x="251" y="91"/>
                  </a:lnTo>
                  <a:lnTo>
                    <a:pt x="307" y="72"/>
                  </a:lnTo>
                  <a:lnTo>
                    <a:pt x="364" y="61"/>
                  </a:lnTo>
                  <a:lnTo>
                    <a:pt x="426" y="55"/>
                  </a:lnTo>
                  <a:lnTo>
                    <a:pt x="426" y="13"/>
                  </a:lnTo>
                  <a:close/>
                  <a:moveTo>
                    <a:pt x="309" y="341"/>
                  </a:moveTo>
                  <a:lnTo>
                    <a:pt x="309" y="345"/>
                  </a:lnTo>
                  <a:lnTo>
                    <a:pt x="305" y="349"/>
                  </a:lnTo>
                  <a:lnTo>
                    <a:pt x="301" y="351"/>
                  </a:lnTo>
                  <a:lnTo>
                    <a:pt x="297" y="351"/>
                  </a:lnTo>
                  <a:lnTo>
                    <a:pt x="294" y="349"/>
                  </a:lnTo>
                  <a:lnTo>
                    <a:pt x="290" y="347"/>
                  </a:lnTo>
                  <a:lnTo>
                    <a:pt x="288" y="343"/>
                  </a:lnTo>
                  <a:lnTo>
                    <a:pt x="288" y="338"/>
                  </a:lnTo>
                  <a:lnTo>
                    <a:pt x="292" y="299"/>
                  </a:lnTo>
                  <a:lnTo>
                    <a:pt x="301" y="256"/>
                  </a:lnTo>
                  <a:lnTo>
                    <a:pt x="312" y="211"/>
                  </a:lnTo>
                  <a:lnTo>
                    <a:pt x="327" y="169"/>
                  </a:lnTo>
                  <a:lnTo>
                    <a:pt x="346" y="128"/>
                  </a:lnTo>
                  <a:lnTo>
                    <a:pt x="368" y="94"/>
                  </a:lnTo>
                  <a:lnTo>
                    <a:pt x="372" y="91"/>
                  </a:lnTo>
                  <a:lnTo>
                    <a:pt x="375" y="91"/>
                  </a:lnTo>
                  <a:lnTo>
                    <a:pt x="379" y="91"/>
                  </a:lnTo>
                  <a:lnTo>
                    <a:pt x="383" y="93"/>
                  </a:lnTo>
                  <a:lnTo>
                    <a:pt x="387" y="96"/>
                  </a:lnTo>
                  <a:lnTo>
                    <a:pt x="388" y="100"/>
                  </a:lnTo>
                  <a:lnTo>
                    <a:pt x="388" y="104"/>
                  </a:lnTo>
                  <a:lnTo>
                    <a:pt x="385" y="107"/>
                  </a:lnTo>
                  <a:lnTo>
                    <a:pt x="364" y="141"/>
                  </a:lnTo>
                  <a:lnTo>
                    <a:pt x="348" y="178"/>
                  </a:lnTo>
                  <a:lnTo>
                    <a:pt x="333" y="221"/>
                  </a:lnTo>
                  <a:lnTo>
                    <a:pt x="322" y="263"/>
                  </a:lnTo>
                  <a:lnTo>
                    <a:pt x="314" y="304"/>
                  </a:lnTo>
                  <a:lnTo>
                    <a:pt x="309" y="34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644" tIns="34322" rIns="68644" bIns="34322" numCol="1" anchor="t" anchorCtr="0" compatLnSpc="1">
              <a:prstTxWarp prst="textNoShape">
                <a:avLst/>
              </a:prstTxWarp>
            </a:bodyPr>
            <a:lstStyle/>
            <a:p>
              <a:endParaRPr lang="en-GB" sz="1351"/>
            </a:p>
          </p:txBody>
        </p:sp>
        <p:sp>
          <p:nvSpPr>
            <p:cNvPr id="22" name="Freeform 55"/>
            <p:cNvSpPr>
              <a:spLocks noEditPoints="1"/>
            </p:cNvSpPr>
            <p:nvPr/>
          </p:nvSpPr>
          <p:spPr bwMode="auto">
            <a:xfrm>
              <a:off x="3577226" y="5986037"/>
              <a:ext cx="93663" cy="93663"/>
            </a:xfrm>
            <a:custGeom>
              <a:avLst/>
              <a:gdLst/>
              <a:ahLst/>
              <a:cxnLst>
                <a:cxn ang="0">
                  <a:pos x="89" y="8"/>
                </a:cxn>
                <a:cxn ang="0">
                  <a:pos x="117" y="45"/>
                </a:cxn>
                <a:cxn ang="0">
                  <a:pos x="112" y="91"/>
                </a:cxn>
                <a:cxn ang="0">
                  <a:pos x="76" y="117"/>
                </a:cxn>
                <a:cxn ang="0">
                  <a:pos x="30" y="112"/>
                </a:cxn>
                <a:cxn ang="0">
                  <a:pos x="2" y="77"/>
                </a:cxn>
                <a:cxn ang="0">
                  <a:pos x="8" y="30"/>
                </a:cxn>
                <a:cxn ang="0">
                  <a:pos x="43" y="2"/>
                </a:cxn>
                <a:cxn ang="0">
                  <a:pos x="35" y="86"/>
                </a:cxn>
                <a:cxn ang="0">
                  <a:pos x="37" y="90"/>
                </a:cxn>
                <a:cxn ang="0">
                  <a:pos x="78" y="91"/>
                </a:cxn>
                <a:cxn ang="0">
                  <a:pos x="84" y="88"/>
                </a:cxn>
                <a:cxn ang="0">
                  <a:pos x="84" y="82"/>
                </a:cxn>
                <a:cxn ang="0">
                  <a:pos x="78" y="78"/>
                </a:cxn>
                <a:cxn ang="0">
                  <a:pos x="56" y="65"/>
                </a:cxn>
                <a:cxn ang="0">
                  <a:pos x="74" y="65"/>
                </a:cxn>
                <a:cxn ang="0">
                  <a:pos x="78" y="60"/>
                </a:cxn>
                <a:cxn ang="0">
                  <a:pos x="74" y="56"/>
                </a:cxn>
                <a:cxn ang="0">
                  <a:pos x="56" y="54"/>
                </a:cxn>
                <a:cxn ang="0">
                  <a:pos x="58" y="43"/>
                </a:cxn>
                <a:cxn ang="0">
                  <a:pos x="61" y="39"/>
                </a:cxn>
                <a:cxn ang="0">
                  <a:pos x="69" y="39"/>
                </a:cxn>
                <a:cxn ang="0">
                  <a:pos x="74" y="43"/>
                </a:cxn>
                <a:cxn ang="0">
                  <a:pos x="80" y="43"/>
                </a:cxn>
                <a:cxn ang="0">
                  <a:pos x="84" y="38"/>
                </a:cxn>
                <a:cxn ang="0">
                  <a:pos x="82" y="32"/>
                </a:cxn>
                <a:cxn ang="0">
                  <a:pos x="74" y="28"/>
                </a:cxn>
                <a:cxn ang="0">
                  <a:pos x="63" y="25"/>
                </a:cxn>
                <a:cxn ang="0">
                  <a:pos x="52" y="28"/>
                </a:cxn>
                <a:cxn ang="0">
                  <a:pos x="45" y="36"/>
                </a:cxn>
                <a:cxn ang="0">
                  <a:pos x="43" y="47"/>
                </a:cxn>
                <a:cxn ang="0">
                  <a:pos x="41" y="54"/>
                </a:cxn>
                <a:cxn ang="0">
                  <a:pos x="35" y="58"/>
                </a:cxn>
                <a:cxn ang="0">
                  <a:pos x="35" y="64"/>
                </a:cxn>
                <a:cxn ang="0">
                  <a:pos x="41" y="65"/>
                </a:cxn>
                <a:cxn ang="0">
                  <a:pos x="43" y="78"/>
                </a:cxn>
                <a:cxn ang="0">
                  <a:pos x="35" y="82"/>
                </a:cxn>
              </a:cxnLst>
              <a:rect l="0" t="0" r="r" b="b"/>
              <a:pathLst>
                <a:path w="119" h="119">
                  <a:moveTo>
                    <a:pt x="67" y="0"/>
                  </a:moveTo>
                  <a:lnTo>
                    <a:pt x="89" y="8"/>
                  </a:lnTo>
                  <a:lnTo>
                    <a:pt x="108" y="23"/>
                  </a:lnTo>
                  <a:lnTo>
                    <a:pt x="117" y="45"/>
                  </a:lnTo>
                  <a:lnTo>
                    <a:pt x="119" y="67"/>
                  </a:lnTo>
                  <a:lnTo>
                    <a:pt x="112" y="91"/>
                  </a:lnTo>
                  <a:lnTo>
                    <a:pt x="97" y="108"/>
                  </a:lnTo>
                  <a:lnTo>
                    <a:pt x="76" y="117"/>
                  </a:lnTo>
                  <a:lnTo>
                    <a:pt x="52" y="119"/>
                  </a:lnTo>
                  <a:lnTo>
                    <a:pt x="30" y="112"/>
                  </a:lnTo>
                  <a:lnTo>
                    <a:pt x="11" y="97"/>
                  </a:lnTo>
                  <a:lnTo>
                    <a:pt x="2" y="77"/>
                  </a:lnTo>
                  <a:lnTo>
                    <a:pt x="0" y="52"/>
                  </a:lnTo>
                  <a:lnTo>
                    <a:pt x="8" y="30"/>
                  </a:lnTo>
                  <a:lnTo>
                    <a:pt x="22" y="13"/>
                  </a:lnTo>
                  <a:lnTo>
                    <a:pt x="43" y="2"/>
                  </a:lnTo>
                  <a:lnTo>
                    <a:pt x="67" y="0"/>
                  </a:lnTo>
                  <a:close/>
                  <a:moveTo>
                    <a:pt x="35" y="86"/>
                  </a:moveTo>
                  <a:lnTo>
                    <a:pt x="35" y="88"/>
                  </a:lnTo>
                  <a:lnTo>
                    <a:pt x="37" y="90"/>
                  </a:lnTo>
                  <a:lnTo>
                    <a:pt x="41" y="91"/>
                  </a:lnTo>
                  <a:lnTo>
                    <a:pt x="78" y="91"/>
                  </a:lnTo>
                  <a:lnTo>
                    <a:pt x="82" y="90"/>
                  </a:lnTo>
                  <a:lnTo>
                    <a:pt x="84" y="88"/>
                  </a:lnTo>
                  <a:lnTo>
                    <a:pt x="86" y="84"/>
                  </a:lnTo>
                  <a:lnTo>
                    <a:pt x="84" y="82"/>
                  </a:lnTo>
                  <a:lnTo>
                    <a:pt x="82" y="80"/>
                  </a:lnTo>
                  <a:lnTo>
                    <a:pt x="78" y="78"/>
                  </a:lnTo>
                  <a:lnTo>
                    <a:pt x="56" y="78"/>
                  </a:lnTo>
                  <a:lnTo>
                    <a:pt x="56" y="65"/>
                  </a:lnTo>
                  <a:lnTo>
                    <a:pt x="73" y="65"/>
                  </a:lnTo>
                  <a:lnTo>
                    <a:pt x="74" y="65"/>
                  </a:lnTo>
                  <a:lnTo>
                    <a:pt x="76" y="64"/>
                  </a:lnTo>
                  <a:lnTo>
                    <a:pt x="78" y="60"/>
                  </a:lnTo>
                  <a:lnTo>
                    <a:pt x="76" y="58"/>
                  </a:lnTo>
                  <a:lnTo>
                    <a:pt x="74" y="56"/>
                  </a:lnTo>
                  <a:lnTo>
                    <a:pt x="73" y="54"/>
                  </a:lnTo>
                  <a:lnTo>
                    <a:pt x="56" y="54"/>
                  </a:lnTo>
                  <a:lnTo>
                    <a:pt x="56" y="47"/>
                  </a:lnTo>
                  <a:lnTo>
                    <a:pt x="58" y="43"/>
                  </a:lnTo>
                  <a:lnTo>
                    <a:pt x="60" y="41"/>
                  </a:lnTo>
                  <a:lnTo>
                    <a:pt x="61" y="39"/>
                  </a:lnTo>
                  <a:lnTo>
                    <a:pt x="63" y="39"/>
                  </a:lnTo>
                  <a:lnTo>
                    <a:pt x="69" y="39"/>
                  </a:lnTo>
                  <a:lnTo>
                    <a:pt x="73" y="43"/>
                  </a:lnTo>
                  <a:lnTo>
                    <a:pt x="74" y="43"/>
                  </a:lnTo>
                  <a:lnTo>
                    <a:pt x="76" y="45"/>
                  </a:lnTo>
                  <a:lnTo>
                    <a:pt x="80" y="43"/>
                  </a:lnTo>
                  <a:lnTo>
                    <a:pt x="82" y="41"/>
                  </a:lnTo>
                  <a:lnTo>
                    <a:pt x="84" y="38"/>
                  </a:lnTo>
                  <a:lnTo>
                    <a:pt x="84" y="34"/>
                  </a:lnTo>
                  <a:lnTo>
                    <a:pt x="82" y="32"/>
                  </a:lnTo>
                  <a:lnTo>
                    <a:pt x="78" y="30"/>
                  </a:lnTo>
                  <a:lnTo>
                    <a:pt x="74" y="28"/>
                  </a:lnTo>
                  <a:lnTo>
                    <a:pt x="69" y="26"/>
                  </a:lnTo>
                  <a:lnTo>
                    <a:pt x="63" y="25"/>
                  </a:lnTo>
                  <a:lnTo>
                    <a:pt x="58" y="26"/>
                  </a:lnTo>
                  <a:lnTo>
                    <a:pt x="52" y="28"/>
                  </a:lnTo>
                  <a:lnTo>
                    <a:pt x="48" y="32"/>
                  </a:lnTo>
                  <a:lnTo>
                    <a:pt x="45" y="36"/>
                  </a:lnTo>
                  <a:lnTo>
                    <a:pt x="43" y="41"/>
                  </a:lnTo>
                  <a:lnTo>
                    <a:pt x="43" y="47"/>
                  </a:lnTo>
                  <a:lnTo>
                    <a:pt x="43" y="54"/>
                  </a:lnTo>
                  <a:lnTo>
                    <a:pt x="41" y="54"/>
                  </a:lnTo>
                  <a:lnTo>
                    <a:pt x="37" y="56"/>
                  </a:lnTo>
                  <a:lnTo>
                    <a:pt x="35" y="58"/>
                  </a:lnTo>
                  <a:lnTo>
                    <a:pt x="35" y="60"/>
                  </a:lnTo>
                  <a:lnTo>
                    <a:pt x="35" y="64"/>
                  </a:lnTo>
                  <a:lnTo>
                    <a:pt x="37" y="65"/>
                  </a:lnTo>
                  <a:lnTo>
                    <a:pt x="41" y="65"/>
                  </a:lnTo>
                  <a:lnTo>
                    <a:pt x="43" y="65"/>
                  </a:lnTo>
                  <a:lnTo>
                    <a:pt x="43" y="78"/>
                  </a:lnTo>
                  <a:lnTo>
                    <a:pt x="39" y="80"/>
                  </a:lnTo>
                  <a:lnTo>
                    <a:pt x="35" y="82"/>
                  </a:lnTo>
                  <a:lnTo>
                    <a:pt x="35" y="8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644" tIns="34322" rIns="68644" bIns="34322" numCol="1" anchor="t" anchorCtr="0" compatLnSpc="1">
              <a:prstTxWarp prst="textNoShape">
                <a:avLst/>
              </a:prstTxWarp>
            </a:bodyPr>
            <a:lstStyle/>
            <a:p>
              <a:endParaRPr lang="en-GB" sz="1351"/>
            </a:p>
          </p:txBody>
        </p:sp>
        <p:sp>
          <p:nvSpPr>
            <p:cNvPr id="23" name="Freeform 56"/>
            <p:cNvSpPr>
              <a:spLocks noEditPoints="1"/>
            </p:cNvSpPr>
            <p:nvPr/>
          </p:nvSpPr>
          <p:spPr bwMode="auto">
            <a:xfrm>
              <a:off x="3467688" y="6174950"/>
              <a:ext cx="111125" cy="109538"/>
            </a:xfrm>
            <a:custGeom>
              <a:avLst/>
              <a:gdLst/>
              <a:ahLst/>
              <a:cxnLst>
                <a:cxn ang="0">
                  <a:pos x="98" y="89"/>
                </a:cxn>
                <a:cxn ang="0">
                  <a:pos x="91" y="86"/>
                </a:cxn>
                <a:cxn ang="0">
                  <a:pos x="87" y="87"/>
                </a:cxn>
                <a:cxn ang="0">
                  <a:pos x="78" y="93"/>
                </a:cxn>
                <a:cxn ang="0">
                  <a:pos x="68" y="93"/>
                </a:cxn>
                <a:cxn ang="0">
                  <a:pos x="59" y="84"/>
                </a:cxn>
                <a:cxn ang="0">
                  <a:pos x="78" y="84"/>
                </a:cxn>
                <a:cxn ang="0">
                  <a:pos x="80" y="80"/>
                </a:cxn>
                <a:cxn ang="0">
                  <a:pos x="78" y="74"/>
                </a:cxn>
                <a:cxn ang="0">
                  <a:pos x="57" y="74"/>
                </a:cxn>
                <a:cxn ang="0">
                  <a:pos x="57" y="67"/>
                </a:cxn>
                <a:cxn ang="0">
                  <a:pos x="78" y="65"/>
                </a:cxn>
                <a:cxn ang="0">
                  <a:pos x="80" y="61"/>
                </a:cxn>
                <a:cxn ang="0">
                  <a:pos x="78" y="58"/>
                </a:cxn>
                <a:cxn ang="0">
                  <a:pos x="59" y="56"/>
                </a:cxn>
                <a:cxn ang="0">
                  <a:pos x="68" y="48"/>
                </a:cxn>
                <a:cxn ang="0">
                  <a:pos x="78" y="48"/>
                </a:cxn>
                <a:cxn ang="0">
                  <a:pos x="85" y="52"/>
                </a:cxn>
                <a:cxn ang="0">
                  <a:pos x="91" y="56"/>
                </a:cxn>
                <a:cxn ang="0">
                  <a:pos x="98" y="52"/>
                </a:cxn>
                <a:cxn ang="0">
                  <a:pos x="98" y="45"/>
                </a:cxn>
                <a:cxn ang="0">
                  <a:pos x="93" y="37"/>
                </a:cxn>
                <a:cxn ang="0">
                  <a:pos x="81" y="34"/>
                </a:cxn>
                <a:cxn ang="0">
                  <a:pos x="59" y="35"/>
                </a:cxn>
                <a:cxn ang="0">
                  <a:pos x="42" y="56"/>
                </a:cxn>
                <a:cxn ang="0">
                  <a:pos x="35" y="58"/>
                </a:cxn>
                <a:cxn ang="0">
                  <a:pos x="33" y="61"/>
                </a:cxn>
                <a:cxn ang="0">
                  <a:pos x="35" y="65"/>
                </a:cxn>
                <a:cxn ang="0">
                  <a:pos x="41" y="67"/>
                </a:cxn>
                <a:cxn ang="0">
                  <a:pos x="41" y="74"/>
                </a:cxn>
                <a:cxn ang="0">
                  <a:pos x="35" y="74"/>
                </a:cxn>
                <a:cxn ang="0">
                  <a:pos x="33" y="80"/>
                </a:cxn>
                <a:cxn ang="0">
                  <a:pos x="35" y="84"/>
                </a:cxn>
                <a:cxn ang="0">
                  <a:pos x="42" y="84"/>
                </a:cxn>
                <a:cxn ang="0">
                  <a:pos x="59" y="106"/>
                </a:cxn>
                <a:cxn ang="0">
                  <a:pos x="81" y="108"/>
                </a:cxn>
                <a:cxn ang="0">
                  <a:pos x="93" y="102"/>
                </a:cxn>
                <a:cxn ang="0">
                  <a:pos x="98" y="95"/>
                </a:cxn>
                <a:cxn ang="0">
                  <a:pos x="80" y="0"/>
                </a:cxn>
                <a:cxn ang="0">
                  <a:pos x="113" y="15"/>
                </a:cxn>
                <a:cxn ang="0">
                  <a:pos x="137" y="52"/>
                </a:cxn>
                <a:cxn ang="0">
                  <a:pos x="135" y="99"/>
                </a:cxn>
                <a:cxn ang="0">
                  <a:pos x="113" y="126"/>
                </a:cxn>
                <a:cxn ang="0">
                  <a:pos x="63" y="139"/>
                </a:cxn>
                <a:cxn ang="0">
                  <a:pos x="42" y="136"/>
                </a:cxn>
                <a:cxn ang="0">
                  <a:pos x="15" y="113"/>
                </a:cxn>
                <a:cxn ang="0">
                  <a:pos x="0" y="63"/>
                </a:cxn>
                <a:cxn ang="0">
                  <a:pos x="5" y="43"/>
                </a:cxn>
                <a:cxn ang="0">
                  <a:pos x="28" y="15"/>
                </a:cxn>
                <a:cxn ang="0">
                  <a:pos x="80" y="0"/>
                </a:cxn>
                <a:cxn ang="0">
                  <a:pos x="94" y="28"/>
                </a:cxn>
                <a:cxn ang="0">
                  <a:pos x="57" y="22"/>
                </a:cxn>
                <a:cxn ang="0">
                  <a:pos x="26" y="45"/>
                </a:cxn>
                <a:cxn ang="0">
                  <a:pos x="20" y="63"/>
                </a:cxn>
                <a:cxn ang="0">
                  <a:pos x="29" y="100"/>
                </a:cxn>
                <a:cxn ang="0">
                  <a:pos x="63" y="121"/>
                </a:cxn>
                <a:cxn ang="0">
                  <a:pos x="83" y="119"/>
                </a:cxn>
                <a:cxn ang="0">
                  <a:pos x="113" y="97"/>
                </a:cxn>
                <a:cxn ang="0">
                  <a:pos x="119" y="58"/>
                </a:cxn>
              </a:cxnLst>
              <a:rect l="0" t="0" r="r" b="b"/>
              <a:pathLst>
                <a:path w="139" h="139">
                  <a:moveTo>
                    <a:pt x="98" y="93"/>
                  </a:moveTo>
                  <a:lnTo>
                    <a:pt x="98" y="89"/>
                  </a:lnTo>
                  <a:lnTo>
                    <a:pt x="94" y="86"/>
                  </a:lnTo>
                  <a:lnTo>
                    <a:pt x="91" y="86"/>
                  </a:lnTo>
                  <a:lnTo>
                    <a:pt x="89" y="86"/>
                  </a:lnTo>
                  <a:lnTo>
                    <a:pt x="87" y="87"/>
                  </a:lnTo>
                  <a:lnTo>
                    <a:pt x="83" y="91"/>
                  </a:lnTo>
                  <a:lnTo>
                    <a:pt x="78" y="93"/>
                  </a:lnTo>
                  <a:lnTo>
                    <a:pt x="74" y="95"/>
                  </a:lnTo>
                  <a:lnTo>
                    <a:pt x="68" y="93"/>
                  </a:lnTo>
                  <a:lnTo>
                    <a:pt x="63" y="89"/>
                  </a:lnTo>
                  <a:lnTo>
                    <a:pt x="59" y="84"/>
                  </a:lnTo>
                  <a:lnTo>
                    <a:pt x="74" y="84"/>
                  </a:lnTo>
                  <a:lnTo>
                    <a:pt x="78" y="84"/>
                  </a:lnTo>
                  <a:lnTo>
                    <a:pt x="80" y="82"/>
                  </a:lnTo>
                  <a:lnTo>
                    <a:pt x="80" y="80"/>
                  </a:lnTo>
                  <a:lnTo>
                    <a:pt x="80" y="76"/>
                  </a:lnTo>
                  <a:lnTo>
                    <a:pt x="78" y="74"/>
                  </a:lnTo>
                  <a:lnTo>
                    <a:pt x="74" y="74"/>
                  </a:lnTo>
                  <a:lnTo>
                    <a:pt x="57" y="74"/>
                  </a:lnTo>
                  <a:lnTo>
                    <a:pt x="57" y="71"/>
                  </a:lnTo>
                  <a:lnTo>
                    <a:pt x="57" y="67"/>
                  </a:lnTo>
                  <a:lnTo>
                    <a:pt x="74" y="67"/>
                  </a:lnTo>
                  <a:lnTo>
                    <a:pt x="78" y="65"/>
                  </a:lnTo>
                  <a:lnTo>
                    <a:pt x="80" y="63"/>
                  </a:lnTo>
                  <a:lnTo>
                    <a:pt x="80" y="61"/>
                  </a:lnTo>
                  <a:lnTo>
                    <a:pt x="80" y="60"/>
                  </a:lnTo>
                  <a:lnTo>
                    <a:pt x="78" y="58"/>
                  </a:lnTo>
                  <a:lnTo>
                    <a:pt x="74" y="56"/>
                  </a:lnTo>
                  <a:lnTo>
                    <a:pt x="59" y="56"/>
                  </a:lnTo>
                  <a:lnTo>
                    <a:pt x="63" y="50"/>
                  </a:lnTo>
                  <a:lnTo>
                    <a:pt x="68" y="48"/>
                  </a:lnTo>
                  <a:lnTo>
                    <a:pt x="74" y="47"/>
                  </a:lnTo>
                  <a:lnTo>
                    <a:pt x="78" y="48"/>
                  </a:lnTo>
                  <a:lnTo>
                    <a:pt x="81" y="50"/>
                  </a:lnTo>
                  <a:lnTo>
                    <a:pt x="85" y="52"/>
                  </a:lnTo>
                  <a:lnTo>
                    <a:pt x="87" y="54"/>
                  </a:lnTo>
                  <a:lnTo>
                    <a:pt x="91" y="56"/>
                  </a:lnTo>
                  <a:lnTo>
                    <a:pt x="94" y="54"/>
                  </a:lnTo>
                  <a:lnTo>
                    <a:pt x="98" y="52"/>
                  </a:lnTo>
                  <a:lnTo>
                    <a:pt x="98" y="48"/>
                  </a:lnTo>
                  <a:lnTo>
                    <a:pt x="98" y="45"/>
                  </a:lnTo>
                  <a:lnTo>
                    <a:pt x="96" y="43"/>
                  </a:lnTo>
                  <a:lnTo>
                    <a:pt x="93" y="37"/>
                  </a:lnTo>
                  <a:lnTo>
                    <a:pt x="87" y="35"/>
                  </a:lnTo>
                  <a:lnTo>
                    <a:pt x="81" y="34"/>
                  </a:lnTo>
                  <a:lnTo>
                    <a:pt x="74" y="32"/>
                  </a:lnTo>
                  <a:lnTo>
                    <a:pt x="59" y="35"/>
                  </a:lnTo>
                  <a:lnTo>
                    <a:pt x="50" y="43"/>
                  </a:lnTo>
                  <a:lnTo>
                    <a:pt x="42" y="56"/>
                  </a:lnTo>
                  <a:lnTo>
                    <a:pt x="37" y="56"/>
                  </a:lnTo>
                  <a:lnTo>
                    <a:pt x="35" y="58"/>
                  </a:lnTo>
                  <a:lnTo>
                    <a:pt x="33" y="60"/>
                  </a:lnTo>
                  <a:lnTo>
                    <a:pt x="33" y="61"/>
                  </a:lnTo>
                  <a:lnTo>
                    <a:pt x="33" y="63"/>
                  </a:lnTo>
                  <a:lnTo>
                    <a:pt x="35" y="65"/>
                  </a:lnTo>
                  <a:lnTo>
                    <a:pt x="37" y="67"/>
                  </a:lnTo>
                  <a:lnTo>
                    <a:pt x="41" y="67"/>
                  </a:lnTo>
                  <a:lnTo>
                    <a:pt x="41" y="71"/>
                  </a:lnTo>
                  <a:lnTo>
                    <a:pt x="41" y="74"/>
                  </a:lnTo>
                  <a:lnTo>
                    <a:pt x="37" y="74"/>
                  </a:lnTo>
                  <a:lnTo>
                    <a:pt x="35" y="74"/>
                  </a:lnTo>
                  <a:lnTo>
                    <a:pt x="33" y="76"/>
                  </a:lnTo>
                  <a:lnTo>
                    <a:pt x="33" y="80"/>
                  </a:lnTo>
                  <a:lnTo>
                    <a:pt x="33" y="82"/>
                  </a:lnTo>
                  <a:lnTo>
                    <a:pt x="35" y="84"/>
                  </a:lnTo>
                  <a:lnTo>
                    <a:pt x="37" y="84"/>
                  </a:lnTo>
                  <a:lnTo>
                    <a:pt x="42" y="84"/>
                  </a:lnTo>
                  <a:lnTo>
                    <a:pt x="50" y="97"/>
                  </a:lnTo>
                  <a:lnTo>
                    <a:pt x="59" y="106"/>
                  </a:lnTo>
                  <a:lnTo>
                    <a:pt x="74" y="108"/>
                  </a:lnTo>
                  <a:lnTo>
                    <a:pt x="81" y="108"/>
                  </a:lnTo>
                  <a:lnTo>
                    <a:pt x="87" y="106"/>
                  </a:lnTo>
                  <a:lnTo>
                    <a:pt x="93" y="102"/>
                  </a:lnTo>
                  <a:lnTo>
                    <a:pt x="98" y="97"/>
                  </a:lnTo>
                  <a:lnTo>
                    <a:pt x="98" y="95"/>
                  </a:lnTo>
                  <a:lnTo>
                    <a:pt x="98" y="93"/>
                  </a:lnTo>
                  <a:close/>
                  <a:moveTo>
                    <a:pt x="80" y="0"/>
                  </a:moveTo>
                  <a:lnTo>
                    <a:pt x="98" y="6"/>
                  </a:lnTo>
                  <a:lnTo>
                    <a:pt x="113" y="15"/>
                  </a:lnTo>
                  <a:lnTo>
                    <a:pt x="126" y="28"/>
                  </a:lnTo>
                  <a:lnTo>
                    <a:pt x="137" y="52"/>
                  </a:lnTo>
                  <a:lnTo>
                    <a:pt x="139" y="80"/>
                  </a:lnTo>
                  <a:lnTo>
                    <a:pt x="135" y="99"/>
                  </a:lnTo>
                  <a:lnTo>
                    <a:pt x="126" y="113"/>
                  </a:lnTo>
                  <a:lnTo>
                    <a:pt x="113" y="126"/>
                  </a:lnTo>
                  <a:lnTo>
                    <a:pt x="89" y="138"/>
                  </a:lnTo>
                  <a:lnTo>
                    <a:pt x="63" y="139"/>
                  </a:lnTo>
                  <a:lnTo>
                    <a:pt x="61" y="139"/>
                  </a:lnTo>
                  <a:lnTo>
                    <a:pt x="42" y="136"/>
                  </a:lnTo>
                  <a:lnTo>
                    <a:pt x="28" y="126"/>
                  </a:lnTo>
                  <a:lnTo>
                    <a:pt x="15" y="113"/>
                  </a:lnTo>
                  <a:lnTo>
                    <a:pt x="2" y="89"/>
                  </a:lnTo>
                  <a:lnTo>
                    <a:pt x="0" y="63"/>
                  </a:lnTo>
                  <a:lnTo>
                    <a:pt x="0" y="61"/>
                  </a:lnTo>
                  <a:lnTo>
                    <a:pt x="5" y="43"/>
                  </a:lnTo>
                  <a:lnTo>
                    <a:pt x="15" y="28"/>
                  </a:lnTo>
                  <a:lnTo>
                    <a:pt x="28" y="15"/>
                  </a:lnTo>
                  <a:lnTo>
                    <a:pt x="52" y="2"/>
                  </a:lnTo>
                  <a:lnTo>
                    <a:pt x="80" y="0"/>
                  </a:lnTo>
                  <a:close/>
                  <a:moveTo>
                    <a:pt x="109" y="39"/>
                  </a:moveTo>
                  <a:lnTo>
                    <a:pt x="94" y="28"/>
                  </a:lnTo>
                  <a:lnTo>
                    <a:pt x="76" y="21"/>
                  </a:lnTo>
                  <a:lnTo>
                    <a:pt x="57" y="22"/>
                  </a:lnTo>
                  <a:lnTo>
                    <a:pt x="39" y="30"/>
                  </a:lnTo>
                  <a:lnTo>
                    <a:pt x="26" y="45"/>
                  </a:lnTo>
                  <a:lnTo>
                    <a:pt x="20" y="63"/>
                  </a:lnTo>
                  <a:lnTo>
                    <a:pt x="20" y="63"/>
                  </a:lnTo>
                  <a:lnTo>
                    <a:pt x="22" y="84"/>
                  </a:lnTo>
                  <a:lnTo>
                    <a:pt x="29" y="100"/>
                  </a:lnTo>
                  <a:lnTo>
                    <a:pt x="44" y="113"/>
                  </a:lnTo>
                  <a:lnTo>
                    <a:pt x="63" y="121"/>
                  </a:lnTo>
                  <a:lnTo>
                    <a:pt x="63" y="121"/>
                  </a:lnTo>
                  <a:lnTo>
                    <a:pt x="83" y="119"/>
                  </a:lnTo>
                  <a:lnTo>
                    <a:pt x="100" y="110"/>
                  </a:lnTo>
                  <a:lnTo>
                    <a:pt x="113" y="97"/>
                  </a:lnTo>
                  <a:lnTo>
                    <a:pt x="120" y="76"/>
                  </a:lnTo>
                  <a:lnTo>
                    <a:pt x="119" y="58"/>
                  </a:lnTo>
                  <a:lnTo>
                    <a:pt x="109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644" tIns="34322" rIns="68644" bIns="34322" numCol="1" anchor="t" anchorCtr="0" compatLnSpc="1">
              <a:prstTxWarp prst="textNoShape">
                <a:avLst/>
              </a:prstTxWarp>
            </a:bodyPr>
            <a:lstStyle/>
            <a:p>
              <a:endParaRPr lang="en-GB" sz="1351"/>
            </a:p>
          </p:txBody>
        </p:sp>
        <p:sp>
          <p:nvSpPr>
            <p:cNvPr id="24" name="Freeform 57"/>
            <p:cNvSpPr>
              <a:spLocks noEditPoints="1"/>
            </p:cNvSpPr>
            <p:nvPr/>
          </p:nvSpPr>
          <p:spPr bwMode="auto">
            <a:xfrm>
              <a:off x="3161301" y="6033662"/>
              <a:ext cx="109538" cy="112713"/>
            </a:xfrm>
            <a:custGeom>
              <a:avLst/>
              <a:gdLst/>
              <a:ahLst/>
              <a:cxnLst>
                <a:cxn ang="0">
                  <a:pos x="36" y="63"/>
                </a:cxn>
                <a:cxn ang="0">
                  <a:pos x="34" y="52"/>
                </a:cxn>
                <a:cxn ang="0">
                  <a:pos x="37" y="39"/>
                </a:cxn>
                <a:cxn ang="0">
                  <a:pos x="47" y="31"/>
                </a:cxn>
                <a:cxn ang="0">
                  <a:pos x="60" y="28"/>
                </a:cxn>
                <a:cxn ang="0">
                  <a:pos x="63" y="24"/>
                </a:cxn>
                <a:cxn ang="0">
                  <a:pos x="63" y="22"/>
                </a:cxn>
                <a:cxn ang="0">
                  <a:pos x="73" y="20"/>
                </a:cxn>
                <a:cxn ang="0">
                  <a:pos x="76" y="24"/>
                </a:cxn>
                <a:cxn ang="0">
                  <a:pos x="76" y="26"/>
                </a:cxn>
                <a:cxn ang="0">
                  <a:pos x="86" y="28"/>
                </a:cxn>
                <a:cxn ang="0">
                  <a:pos x="97" y="33"/>
                </a:cxn>
                <a:cxn ang="0">
                  <a:pos x="102" y="42"/>
                </a:cxn>
                <a:cxn ang="0">
                  <a:pos x="104" y="50"/>
                </a:cxn>
                <a:cxn ang="0">
                  <a:pos x="88" y="52"/>
                </a:cxn>
                <a:cxn ang="0">
                  <a:pos x="84" y="50"/>
                </a:cxn>
                <a:cxn ang="0">
                  <a:pos x="82" y="44"/>
                </a:cxn>
                <a:cxn ang="0">
                  <a:pos x="75" y="42"/>
                </a:cxn>
                <a:cxn ang="0">
                  <a:pos x="65" y="41"/>
                </a:cxn>
                <a:cxn ang="0">
                  <a:pos x="58" y="42"/>
                </a:cxn>
                <a:cxn ang="0">
                  <a:pos x="54" y="48"/>
                </a:cxn>
                <a:cxn ang="0">
                  <a:pos x="58" y="54"/>
                </a:cxn>
                <a:cxn ang="0">
                  <a:pos x="65" y="57"/>
                </a:cxn>
                <a:cxn ang="0">
                  <a:pos x="78" y="59"/>
                </a:cxn>
                <a:cxn ang="0">
                  <a:pos x="93" y="65"/>
                </a:cxn>
                <a:cxn ang="0">
                  <a:pos x="104" y="72"/>
                </a:cxn>
                <a:cxn ang="0">
                  <a:pos x="108" y="85"/>
                </a:cxn>
                <a:cxn ang="0">
                  <a:pos x="104" y="98"/>
                </a:cxn>
                <a:cxn ang="0">
                  <a:pos x="95" y="106"/>
                </a:cxn>
                <a:cxn ang="0">
                  <a:pos x="80" y="109"/>
                </a:cxn>
                <a:cxn ang="0">
                  <a:pos x="76" y="113"/>
                </a:cxn>
                <a:cxn ang="0">
                  <a:pos x="76" y="119"/>
                </a:cxn>
                <a:cxn ang="0">
                  <a:pos x="69" y="119"/>
                </a:cxn>
                <a:cxn ang="0">
                  <a:pos x="65" y="117"/>
                </a:cxn>
                <a:cxn ang="0">
                  <a:pos x="63" y="111"/>
                </a:cxn>
                <a:cxn ang="0">
                  <a:pos x="54" y="109"/>
                </a:cxn>
                <a:cxn ang="0">
                  <a:pos x="41" y="102"/>
                </a:cxn>
                <a:cxn ang="0">
                  <a:pos x="34" y="93"/>
                </a:cxn>
                <a:cxn ang="0">
                  <a:pos x="34" y="83"/>
                </a:cxn>
                <a:cxn ang="0">
                  <a:pos x="52" y="83"/>
                </a:cxn>
                <a:cxn ang="0">
                  <a:pos x="56" y="85"/>
                </a:cxn>
                <a:cxn ang="0">
                  <a:pos x="58" y="93"/>
                </a:cxn>
                <a:cxn ang="0">
                  <a:pos x="65" y="94"/>
                </a:cxn>
                <a:cxn ang="0">
                  <a:pos x="75" y="94"/>
                </a:cxn>
                <a:cxn ang="0">
                  <a:pos x="82" y="93"/>
                </a:cxn>
                <a:cxn ang="0">
                  <a:pos x="86" y="87"/>
                </a:cxn>
                <a:cxn ang="0">
                  <a:pos x="82" y="81"/>
                </a:cxn>
                <a:cxn ang="0">
                  <a:pos x="56" y="74"/>
                </a:cxn>
                <a:cxn ang="0">
                  <a:pos x="71" y="141"/>
                </a:cxn>
                <a:cxn ang="0">
                  <a:pos x="119" y="119"/>
                </a:cxn>
                <a:cxn ang="0">
                  <a:pos x="140" y="70"/>
                </a:cxn>
                <a:cxn ang="0">
                  <a:pos x="119" y="20"/>
                </a:cxn>
                <a:cxn ang="0">
                  <a:pos x="71" y="0"/>
                </a:cxn>
                <a:cxn ang="0">
                  <a:pos x="21" y="20"/>
                </a:cxn>
                <a:cxn ang="0">
                  <a:pos x="0" y="70"/>
                </a:cxn>
                <a:cxn ang="0">
                  <a:pos x="21" y="119"/>
                </a:cxn>
                <a:cxn ang="0">
                  <a:pos x="71" y="141"/>
                </a:cxn>
              </a:cxnLst>
              <a:rect l="0" t="0" r="r" b="b"/>
              <a:pathLst>
                <a:path w="140" h="141">
                  <a:moveTo>
                    <a:pt x="41" y="67"/>
                  </a:moveTo>
                  <a:lnTo>
                    <a:pt x="36" y="63"/>
                  </a:lnTo>
                  <a:lnTo>
                    <a:pt x="34" y="57"/>
                  </a:lnTo>
                  <a:lnTo>
                    <a:pt x="34" y="52"/>
                  </a:lnTo>
                  <a:lnTo>
                    <a:pt x="34" y="44"/>
                  </a:lnTo>
                  <a:lnTo>
                    <a:pt x="37" y="39"/>
                  </a:lnTo>
                  <a:lnTo>
                    <a:pt x="41" y="35"/>
                  </a:lnTo>
                  <a:lnTo>
                    <a:pt x="47" y="31"/>
                  </a:lnTo>
                  <a:lnTo>
                    <a:pt x="52" y="29"/>
                  </a:lnTo>
                  <a:lnTo>
                    <a:pt x="60" y="28"/>
                  </a:lnTo>
                  <a:lnTo>
                    <a:pt x="62" y="26"/>
                  </a:lnTo>
                  <a:lnTo>
                    <a:pt x="63" y="24"/>
                  </a:lnTo>
                  <a:lnTo>
                    <a:pt x="63" y="24"/>
                  </a:lnTo>
                  <a:lnTo>
                    <a:pt x="63" y="22"/>
                  </a:lnTo>
                  <a:lnTo>
                    <a:pt x="67" y="20"/>
                  </a:lnTo>
                  <a:lnTo>
                    <a:pt x="73" y="20"/>
                  </a:lnTo>
                  <a:lnTo>
                    <a:pt x="75" y="20"/>
                  </a:lnTo>
                  <a:lnTo>
                    <a:pt x="76" y="24"/>
                  </a:lnTo>
                  <a:lnTo>
                    <a:pt x="76" y="24"/>
                  </a:lnTo>
                  <a:lnTo>
                    <a:pt x="76" y="26"/>
                  </a:lnTo>
                  <a:lnTo>
                    <a:pt x="78" y="28"/>
                  </a:lnTo>
                  <a:lnTo>
                    <a:pt x="86" y="28"/>
                  </a:lnTo>
                  <a:lnTo>
                    <a:pt x="91" y="31"/>
                  </a:lnTo>
                  <a:lnTo>
                    <a:pt x="97" y="33"/>
                  </a:lnTo>
                  <a:lnTo>
                    <a:pt x="101" y="37"/>
                  </a:lnTo>
                  <a:lnTo>
                    <a:pt x="102" y="42"/>
                  </a:lnTo>
                  <a:lnTo>
                    <a:pt x="104" y="48"/>
                  </a:lnTo>
                  <a:lnTo>
                    <a:pt x="104" y="50"/>
                  </a:lnTo>
                  <a:lnTo>
                    <a:pt x="101" y="52"/>
                  </a:lnTo>
                  <a:lnTo>
                    <a:pt x="88" y="52"/>
                  </a:lnTo>
                  <a:lnTo>
                    <a:pt x="86" y="52"/>
                  </a:lnTo>
                  <a:lnTo>
                    <a:pt x="84" y="50"/>
                  </a:lnTo>
                  <a:lnTo>
                    <a:pt x="82" y="46"/>
                  </a:lnTo>
                  <a:lnTo>
                    <a:pt x="82" y="44"/>
                  </a:lnTo>
                  <a:lnTo>
                    <a:pt x="78" y="42"/>
                  </a:lnTo>
                  <a:lnTo>
                    <a:pt x="75" y="42"/>
                  </a:lnTo>
                  <a:lnTo>
                    <a:pt x="69" y="41"/>
                  </a:lnTo>
                  <a:lnTo>
                    <a:pt x="65" y="41"/>
                  </a:lnTo>
                  <a:lnTo>
                    <a:pt x="60" y="42"/>
                  </a:lnTo>
                  <a:lnTo>
                    <a:pt x="58" y="42"/>
                  </a:lnTo>
                  <a:lnTo>
                    <a:pt x="56" y="46"/>
                  </a:lnTo>
                  <a:lnTo>
                    <a:pt x="54" y="48"/>
                  </a:lnTo>
                  <a:lnTo>
                    <a:pt x="56" y="52"/>
                  </a:lnTo>
                  <a:lnTo>
                    <a:pt x="58" y="54"/>
                  </a:lnTo>
                  <a:lnTo>
                    <a:pt x="62" y="55"/>
                  </a:lnTo>
                  <a:lnTo>
                    <a:pt x="65" y="57"/>
                  </a:lnTo>
                  <a:lnTo>
                    <a:pt x="73" y="57"/>
                  </a:lnTo>
                  <a:lnTo>
                    <a:pt x="78" y="59"/>
                  </a:lnTo>
                  <a:lnTo>
                    <a:pt x="82" y="61"/>
                  </a:lnTo>
                  <a:lnTo>
                    <a:pt x="93" y="65"/>
                  </a:lnTo>
                  <a:lnTo>
                    <a:pt x="99" y="68"/>
                  </a:lnTo>
                  <a:lnTo>
                    <a:pt x="104" y="72"/>
                  </a:lnTo>
                  <a:lnTo>
                    <a:pt x="106" y="78"/>
                  </a:lnTo>
                  <a:lnTo>
                    <a:pt x="108" y="85"/>
                  </a:lnTo>
                  <a:lnTo>
                    <a:pt x="106" y="91"/>
                  </a:lnTo>
                  <a:lnTo>
                    <a:pt x="104" y="98"/>
                  </a:lnTo>
                  <a:lnTo>
                    <a:pt x="99" y="102"/>
                  </a:lnTo>
                  <a:lnTo>
                    <a:pt x="95" y="106"/>
                  </a:lnTo>
                  <a:lnTo>
                    <a:pt x="88" y="107"/>
                  </a:lnTo>
                  <a:lnTo>
                    <a:pt x="80" y="109"/>
                  </a:lnTo>
                  <a:lnTo>
                    <a:pt x="78" y="111"/>
                  </a:lnTo>
                  <a:lnTo>
                    <a:pt x="76" y="113"/>
                  </a:lnTo>
                  <a:lnTo>
                    <a:pt x="76" y="117"/>
                  </a:lnTo>
                  <a:lnTo>
                    <a:pt x="76" y="119"/>
                  </a:lnTo>
                  <a:lnTo>
                    <a:pt x="73" y="119"/>
                  </a:lnTo>
                  <a:lnTo>
                    <a:pt x="69" y="119"/>
                  </a:lnTo>
                  <a:lnTo>
                    <a:pt x="65" y="119"/>
                  </a:lnTo>
                  <a:lnTo>
                    <a:pt x="65" y="117"/>
                  </a:lnTo>
                  <a:lnTo>
                    <a:pt x="65" y="113"/>
                  </a:lnTo>
                  <a:lnTo>
                    <a:pt x="63" y="111"/>
                  </a:lnTo>
                  <a:lnTo>
                    <a:pt x="62" y="109"/>
                  </a:lnTo>
                  <a:lnTo>
                    <a:pt x="54" y="109"/>
                  </a:lnTo>
                  <a:lnTo>
                    <a:pt x="47" y="106"/>
                  </a:lnTo>
                  <a:lnTo>
                    <a:pt x="41" y="102"/>
                  </a:lnTo>
                  <a:lnTo>
                    <a:pt x="37" y="98"/>
                  </a:lnTo>
                  <a:lnTo>
                    <a:pt x="34" y="93"/>
                  </a:lnTo>
                  <a:lnTo>
                    <a:pt x="34" y="87"/>
                  </a:lnTo>
                  <a:lnTo>
                    <a:pt x="34" y="83"/>
                  </a:lnTo>
                  <a:lnTo>
                    <a:pt x="36" y="83"/>
                  </a:lnTo>
                  <a:lnTo>
                    <a:pt x="52" y="83"/>
                  </a:lnTo>
                  <a:lnTo>
                    <a:pt x="54" y="83"/>
                  </a:lnTo>
                  <a:lnTo>
                    <a:pt x="56" y="85"/>
                  </a:lnTo>
                  <a:lnTo>
                    <a:pt x="56" y="89"/>
                  </a:lnTo>
                  <a:lnTo>
                    <a:pt x="58" y="93"/>
                  </a:lnTo>
                  <a:lnTo>
                    <a:pt x="62" y="94"/>
                  </a:lnTo>
                  <a:lnTo>
                    <a:pt x="65" y="94"/>
                  </a:lnTo>
                  <a:lnTo>
                    <a:pt x="71" y="94"/>
                  </a:lnTo>
                  <a:lnTo>
                    <a:pt x="75" y="94"/>
                  </a:lnTo>
                  <a:lnTo>
                    <a:pt x="80" y="94"/>
                  </a:lnTo>
                  <a:lnTo>
                    <a:pt x="82" y="93"/>
                  </a:lnTo>
                  <a:lnTo>
                    <a:pt x="86" y="91"/>
                  </a:lnTo>
                  <a:lnTo>
                    <a:pt x="86" y="87"/>
                  </a:lnTo>
                  <a:lnTo>
                    <a:pt x="86" y="85"/>
                  </a:lnTo>
                  <a:lnTo>
                    <a:pt x="82" y="81"/>
                  </a:lnTo>
                  <a:lnTo>
                    <a:pt x="71" y="78"/>
                  </a:lnTo>
                  <a:lnTo>
                    <a:pt x="56" y="74"/>
                  </a:lnTo>
                  <a:lnTo>
                    <a:pt x="41" y="67"/>
                  </a:lnTo>
                  <a:close/>
                  <a:moveTo>
                    <a:pt x="71" y="141"/>
                  </a:moveTo>
                  <a:lnTo>
                    <a:pt x="97" y="135"/>
                  </a:lnTo>
                  <a:lnTo>
                    <a:pt x="119" y="119"/>
                  </a:lnTo>
                  <a:lnTo>
                    <a:pt x="134" y="96"/>
                  </a:lnTo>
                  <a:lnTo>
                    <a:pt x="140" y="70"/>
                  </a:lnTo>
                  <a:lnTo>
                    <a:pt x="134" y="42"/>
                  </a:lnTo>
                  <a:lnTo>
                    <a:pt x="119" y="20"/>
                  </a:lnTo>
                  <a:lnTo>
                    <a:pt x="97" y="5"/>
                  </a:lnTo>
                  <a:lnTo>
                    <a:pt x="71" y="0"/>
                  </a:lnTo>
                  <a:lnTo>
                    <a:pt x="43" y="5"/>
                  </a:lnTo>
                  <a:lnTo>
                    <a:pt x="21" y="20"/>
                  </a:lnTo>
                  <a:lnTo>
                    <a:pt x="6" y="42"/>
                  </a:lnTo>
                  <a:lnTo>
                    <a:pt x="0" y="70"/>
                  </a:lnTo>
                  <a:lnTo>
                    <a:pt x="6" y="96"/>
                  </a:lnTo>
                  <a:lnTo>
                    <a:pt x="21" y="119"/>
                  </a:lnTo>
                  <a:lnTo>
                    <a:pt x="43" y="135"/>
                  </a:lnTo>
                  <a:lnTo>
                    <a:pt x="71" y="14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644" tIns="34322" rIns="68644" bIns="34322" numCol="1" anchor="t" anchorCtr="0" compatLnSpc="1">
              <a:prstTxWarp prst="textNoShape">
                <a:avLst/>
              </a:prstTxWarp>
            </a:bodyPr>
            <a:lstStyle/>
            <a:p>
              <a:endParaRPr lang="en-GB" sz="1351"/>
            </a:p>
          </p:txBody>
        </p:sp>
      </p:grpSp>
      <p:grpSp>
        <p:nvGrpSpPr>
          <p:cNvPr id="25" name="Gruppieren 47"/>
          <p:cNvGrpSpPr>
            <a:grpSpLocks noChangeAspect="1"/>
          </p:cNvGrpSpPr>
          <p:nvPr/>
        </p:nvGrpSpPr>
        <p:grpSpPr>
          <a:xfrm>
            <a:off x="7176538" y="2463240"/>
            <a:ext cx="294732" cy="285964"/>
            <a:chOff x="4710180" y="5669831"/>
            <a:chExt cx="693738" cy="673100"/>
          </a:xfrm>
          <a:solidFill>
            <a:schemeClr val="bg1"/>
          </a:solidFill>
        </p:grpSpPr>
        <p:sp>
          <p:nvSpPr>
            <p:cNvPr id="26" name="Freeform 21"/>
            <p:cNvSpPr>
              <a:spLocks noEditPoints="1"/>
            </p:cNvSpPr>
            <p:nvPr/>
          </p:nvSpPr>
          <p:spPr bwMode="auto">
            <a:xfrm>
              <a:off x="4730817" y="6263556"/>
              <a:ext cx="196850" cy="79375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232" y="0"/>
                </a:cxn>
                <a:cxn ang="0">
                  <a:pos x="238" y="2"/>
                </a:cxn>
                <a:cxn ang="0">
                  <a:pos x="241" y="6"/>
                </a:cxn>
                <a:cxn ang="0">
                  <a:pos x="245" y="10"/>
                </a:cxn>
                <a:cxn ang="0">
                  <a:pos x="247" y="15"/>
                </a:cxn>
                <a:cxn ang="0">
                  <a:pos x="247" y="86"/>
                </a:cxn>
                <a:cxn ang="0">
                  <a:pos x="245" y="91"/>
                </a:cxn>
                <a:cxn ang="0">
                  <a:pos x="241" y="97"/>
                </a:cxn>
                <a:cxn ang="0">
                  <a:pos x="238" y="99"/>
                </a:cxn>
                <a:cxn ang="0">
                  <a:pos x="232" y="101"/>
                </a:cxn>
                <a:cxn ang="0">
                  <a:pos x="15" y="101"/>
                </a:cxn>
                <a:cxn ang="0">
                  <a:pos x="9" y="99"/>
                </a:cxn>
                <a:cxn ang="0">
                  <a:pos x="4" y="97"/>
                </a:cxn>
                <a:cxn ang="0">
                  <a:pos x="0" y="91"/>
                </a:cxn>
                <a:cxn ang="0">
                  <a:pos x="0" y="86"/>
                </a:cxn>
                <a:cxn ang="0">
                  <a:pos x="0" y="15"/>
                </a:cxn>
                <a:cxn ang="0">
                  <a:pos x="0" y="10"/>
                </a:cxn>
                <a:cxn ang="0">
                  <a:pos x="4" y="6"/>
                </a:cxn>
                <a:cxn ang="0">
                  <a:pos x="9" y="2"/>
                </a:cxn>
                <a:cxn ang="0">
                  <a:pos x="15" y="0"/>
                </a:cxn>
                <a:cxn ang="0">
                  <a:pos x="126" y="30"/>
                </a:cxn>
                <a:cxn ang="0">
                  <a:pos x="126" y="71"/>
                </a:cxn>
                <a:cxn ang="0">
                  <a:pos x="135" y="71"/>
                </a:cxn>
                <a:cxn ang="0">
                  <a:pos x="135" y="30"/>
                </a:cxn>
                <a:cxn ang="0">
                  <a:pos x="126" y="30"/>
                </a:cxn>
                <a:cxn ang="0">
                  <a:pos x="117" y="71"/>
                </a:cxn>
                <a:cxn ang="0">
                  <a:pos x="117" y="30"/>
                </a:cxn>
                <a:cxn ang="0">
                  <a:pos x="30" y="30"/>
                </a:cxn>
                <a:cxn ang="0">
                  <a:pos x="30" y="71"/>
                </a:cxn>
                <a:cxn ang="0">
                  <a:pos x="117" y="71"/>
                </a:cxn>
                <a:cxn ang="0">
                  <a:pos x="154" y="30"/>
                </a:cxn>
                <a:cxn ang="0">
                  <a:pos x="154" y="71"/>
                </a:cxn>
                <a:cxn ang="0">
                  <a:pos x="163" y="71"/>
                </a:cxn>
                <a:cxn ang="0">
                  <a:pos x="163" y="30"/>
                </a:cxn>
                <a:cxn ang="0">
                  <a:pos x="154" y="30"/>
                </a:cxn>
                <a:cxn ang="0">
                  <a:pos x="200" y="30"/>
                </a:cxn>
                <a:cxn ang="0">
                  <a:pos x="200" y="71"/>
                </a:cxn>
                <a:cxn ang="0">
                  <a:pos x="217" y="71"/>
                </a:cxn>
                <a:cxn ang="0">
                  <a:pos x="217" y="30"/>
                </a:cxn>
                <a:cxn ang="0">
                  <a:pos x="200" y="30"/>
                </a:cxn>
              </a:cxnLst>
              <a:rect l="0" t="0" r="r" b="b"/>
              <a:pathLst>
                <a:path w="247" h="101">
                  <a:moveTo>
                    <a:pt x="15" y="0"/>
                  </a:moveTo>
                  <a:lnTo>
                    <a:pt x="232" y="0"/>
                  </a:lnTo>
                  <a:lnTo>
                    <a:pt x="238" y="2"/>
                  </a:lnTo>
                  <a:lnTo>
                    <a:pt x="241" y="6"/>
                  </a:lnTo>
                  <a:lnTo>
                    <a:pt x="245" y="10"/>
                  </a:lnTo>
                  <a:lnTo>
                    <a:pt x="247" y="15"/>
                  </a:lnTo>
                  <a:lnTo>
                    <a:pt x="247" y="86"/>
                  </a:lnTo>
                  <a:lnTo>
                    <a:pt x="245" y="91"/>
                  </a:lnTo>
                  <a:lnTo>
                    <a:pt x="241" y="97"/>
                  </a:lnTo>
                  <a:lnTo>
                    <a:pt x="238" y="99"/>
                  </a:lnTo>
                  <a:lnTo>
                    <a:pt x="232" y="101"/>
                  </a:lnTo>
                  <a:lnTo>
                    <a:pt x="15" y="101"/>
                  </a:lnTo>
                  <a:lnTo>
                    <a:pt x="9" y="99"/>
                  </a:lnTo>
                  <a:lnTo>
                    <a:pt x="4" y="97"/>
                  </a:lnTo>
                  <a:lnTo>
                    <a:pt x="0" y="91"/>
                  </a:lnTo>
                  <a:lnTo>
                    <a:pt x="0" y="86"/>
                  </a:lnTo>
                  <a:lnTo>
                    <a:pt x="0" y="15"/>
                  </a:lnTo>
                  <a:lnTo>
                    <a:pt x="0" y="10"/>
                  </a:lnTo>
                  <a:lnTo>
                    <a:pt x="4" y="6"/>
                  </a:lnTo>
                  <a:lnTo>
                    <a:pt x="9" y="2"/>
                  </a:lnTo>
                  <a:lnTo>
                    <a:pt x="15" y="0"/>
                  </a:lnTo>
                  <a:close/>
                  <a:moveTo>
                    <a:pt x="126" y="30"/>
                  </a:moveTo>
                  <a:lnTo>
                    <a:pt x="126" y="71"/>
                  </a:lnTo>
                  <a:lnTo>
                    <a:pt x="135" y="71"/>
                  </a:lnTo>
                  <a:lnTo>
                    <a:pt x="135" y="30"/>
                  </a:lnTo>
                  <a:lnTo>
                    <a:pt x="126" y="30"/>
                  </a:lnTo>
                  <a:close/>
                  <a:moveTo>
                    <a:pt x="117" y="71"/>
                  </a:moveTo>
                  <a:lnTo>
                    <a:pt x="117" y="30"/>
                  </a:lnTo>
                  <a:lnTo>
                    <a:pt x="30" y="30"/>
                  </a:lnTo>
                  <a:lnTo>
                    <a:pt x="30" y="71"/>
                  </a:lnTo>
                  <a:lnTo>
                    <a:pt x="117" y="71"/>
                  </a:lnTo>
                  <a:close/>
                  <a:moveTo>
                    <a:pt x="154" y="30"/>
                  </a:moveTo>
                  <a:lnTo>
                    <a:pt x="154" y="71"/>
                  </a:lnTo>
                  <a:lnTo>
                    <a:pt x="163" y="71"/>
                  </a:lnTo>
                  <a:lnTo>
                    <a:pt x="163" y="30"/>
                  </a:lnTo>
                  <a:lnTo>
                    <a:pt x="154" y="30"/>
                  </a:lnTo>
                  <a:close/>
                  <a:moveTo>
                    <a:pt x="200" y="30"/>
                  </a:moveTo>
                  <a:lnTo>
                    <a:pt x="200" y="71"/>
                  </a:lnTo>
                  <a:lnTo>
                    <a:pt x="217" y="71"/>
                  </a:lnTo>
                  <a:lnTo>
                    <a:pt x="217" y="30"/>
                  </a:lnTo>
                  <a:lnTo>
                    <a:pt x="200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644" tIns="34322" rIns="68644" bIns="34322" numCol="1" anchor="t" anchorCtr="0" compatLnSpc="1">
              <a:prstTxWarp prst="textNoShape">
                <a:avLst/>
              </a:prstTxWarp>
            </a:bodyPr>
            <a:lstStyle/>
            <a:p>
              <a:endParaRPr lang="en-GB" sz="1351"/>
            </a:p>
          </p:txBody>
        </p:sp>
        <p:sp>
          <p:nvSpPr>
            <p:cNvPr id="27" name="Freeform 22"/>
            <p:cNvSpPr>
              <a:spLocks noEditPoints="1"/>
            </p:cNvSpPr>
            <p:nvPr/>
          </p:nvSpPr>
          <p:spPr bwMode="auto">
            <a:xfrm>
              <a:off x="4710180" y="6207993"/>
              <a:ext cx="196850" cy="77788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232" y="0"/>
                </a:cxn>
                <a:cxn ang="0">
                  <a:pos x="238" y="0"/>
                </a:cxn>
                <a:cxn ang="0">
                  <a:pos x="243" y="3"/>
                </a:cxn>
                <a:cxn ang="0">
                  <a:pos x="247" y="9"/>
                </a:cxn>
                <a:cxn ang="0">
                  <a:pos x="247" y="14"/>
                </a:cxn>
                <a:cxn ang="0">
                  <a:pos x="247" y="83"/>
                </a:cxn>
                <a:cxn ang="0">
                  <a:pos x="247" y="91"/>
                </a:cxn>
                <a:cxn ang="0">
                  <a:pos x="243" y="94"/>
                </a:cxn>
                <a:cxn ang="0">
                  <a:pos x="238" y="98"/>
                </a:cxn>
                <a:cxn ang="0">
                  <a:pos x="232" y="98"/>
                </a:cxn>
                <a:cxn ang="0">
                  <a:pos x="15" y="98"/>
                </a:cxn>
                <a:cxn ang="0">
                  <a:pos x="9" y="98"/>
                </a:cxn>
                <a:cxn ang="0">
                  <a:pos x="5" y="94"/>
                </a:cxn>
                <a:cxn ang="0">
                  <a:pos x="2" y="91"/>
                </a:cxn>
                <a:cxn ang="0">
                  <a:pos x="0" y="83"/>
                </a:cxn>
                <a:cxn ang="0">
                  <a:pos x="0" y="14"/>
                </a:cxn>
                <a:cxn ang="0">
                  <a:pos x="2" y="9"/>
                </a:cxn>
                <a:cxn ang="0">
                  <a:pos x="5" y="3"/>
                </a:cxn>
                <a:cxn ang="0">
                  <a:pos x="9" y="0"/>
                </a:cxn>
                <a:cxn ang="0">
                  <a:pos x="15" y="0"/>
                </a:cxn>
                <a:cxn ang="0">
                  <a:pos x="128" y="29"/>
                </a:cxn>
                <a:cxn ang="0">
                  <a:pos x="128" y="68"/>
                </a:cxn>
                <a:cxn ang="0">
                  <a:pos x="135" y="68"/>
                </a:cxn>
                <a:cxn ang="0">
                  <a:pos x="135" y="29"/>
                </a:cxn>
                <a:cxn ang="0">
                  <a:pos x="128" y="29"/>
                </a:cxn>
                <a:cxn ang="0">
                  <a:pos x="119" y="68"/>
                </a:cxn>
                <a:cxn ang="0">
                  <a:pos x="119" y="29"/>
                </a:cxn>
                <a:cxn ang="0">
                  <a:pos x="30" y="29"/>
                </a:cxn>
                <a:cxn ang="0">
                  <a:pos x="30" y="68"/>
                </a:cxn>
                <a:cxn ang="0">
                  <a:pos x="119" y="68"/>
                </a:cxn>
                <a:cxn ang="0">
                  <a:pos x="154" y="29"/>
                </a:cxn>
                <a:cxn ang="0">
                  <a:pos x="154" y="68"/>
                </a:cxn>
                <a:cxn ang="0">
                  <a:pos x="163" y="68"/>
                </a:cxn>
                <a:cxn ang="0">
                  <a:pos x="163" y="29"/>
                </a:cxn>
                <a:cxn ang="0">
                  <a:pos x="154" y="29"/>
                </a:cxn>
                <a:cxn ang="0">
                  <a:pos x="200" y="29"/>
                </a:cxn>
                <a:cxn ang="0">
                  <a:pos x="200" y="68"/>
                </a:cxn>
                <a:cxn ang="0">
                  <a:pos x="217" y="68"/>
                </a:cxn>
                <a:cxn ang="0">
                  <a:pos x="217" y="29"/>
                </a:cxn>
                <a:cxn ang="0">
                  <a:pos x="200" y="29"/>
                </a:cxn>
              </a:cxnLst>
              <a:rect l="0" t="0" r="r" b="b"/>
              <a:pathLst>
                <a:path w="247" h="98">
                  <a:moveTo>
                    <a:pt x="15" y="0"/>
                  </a:moveTo>
                  <a:lnTo>
                    <a:pt x="232" y="0"/>
                  </a:lnTo>
                  <a:lnTo>
                    <a:pt x="238" y="0"/>
                  </a:lnTo>
                  <a:lnTo>
                    <a:pt x="243" y="3"/>
                  </a:lnTo>
                  <a:lnTo>
                    <a:pt x="247" y="9"/>
                  </a:lnTo>
                  <a:lnTo>
                    <a:pt x="247" y="14"/>
                  </a:lnTo>
                  <a:lnTo>
                    <a:pt x="247" y="83"/>
                  </a:lnTo>
                  <a:lnTo>
                    <a:pt x="247" y="91"/>
                  </a:lnTo>
                  <a:lnTo>
                    <a:pt x="243" y="94"/>
                  </a:lnTo>
                  <a:lnTo>
                    <a:pt x="238" y="98"/>
                  </a:lnTo>
                  <a:lnTo>
                    <a:pt x="232" y="98"/>
                  </a:lnTo>
                  <a:lnTo>
                    <a:pt x="15" y="98"/>
                  </a:lnTo>
                  <a:lnTo>
                    <a:pt x="9" y="98"/>
                  </a:lnTo>
                  <a:lnTo>
                    <a:pt x="5" y="94"/>
                  </a:lnTo>
                  <a:lnTo>
                    <a:pt x="2" y="91"/>
                  </a:lnTo>
                  <a:lnTo>
                    <a:pt x="0" y="83"/>
                  </a:lnTo>
                  <a:lnTo>
                    <a:pt x="0" y="14"/>
                  </a:lnTo>
                  <a:lnTo>
                    <a:pt x="2" y="9"/>
                  </a:lnTo>
                  <a:lnTo>
                    <a:pt x="5" y="3"/>
                  </a:lnTo>
                  <a:lnTo>
                    <a:pt x="9" y="0"/>
                  </a:lnTo>
                  <a:lnTo>
                    <a:pt x="15" y="0"/>
                  </a:lnTo>
                  <a:close/>
                  <a:moveTo>
                    <a:pt x="128" y="29"/>
                  </a:moveTo>
                  <a:lnTo>
                    <a:pt x="128" y="68"/>
                  </a:lnTo>
                  <a:lnTo>
                    <a:pt x="135" y="68"/>
                  </a:lnTo>
                  <a:lnTo>
                    <a:pt x="135" y="29"/>
                  </a:lnTo>
                  <a:lnTo>
                    <a:pt x="128" y="29"/>
                  </a:lnTo>
                  <a:close/>
                  <a:moveTo>
                    <a:pt x="119" y="68"/>
                  </a:moveTo>
                  <a:lnTo>
                    <a:pt x="119" y="29"/>
                  </a:lnTo>
                  <a:lnTo>
                    <a:pt x="30" y="29"/>
                  </a:lnTo>
                  <a:lnTo>
                    <a:pt x="30" y="68"/>
                  </a:lnTo>
                  <a:lnTo>
                    <a:pt x="119" y="68"/>
                  </a:lnTo>
                  <a:close/>
                  <a:moveTo>
                    <a:pt x="154" y="29"/>
                  </a:moveTo>
                  <a:lnTo>
                    <a:pt x="154" y="68"/>
                  </a:lnTo>
                  <a:lnTo>
                    <a:pt x="163" y="68"/>
                  </a:lnTo>
                  <a:lnTo>
                    <a:pt x="163" y="29"/>
                  </a:lnTo>
                  <a:lnTo>
                    <a:pt x="154" y="29"/>
                  </a:lnTo>
                  <a:close/>
                  <a:moveTo>
                    <a:pt x="200" y="29"/>
                  </a:moveTo>
                  <a:lnTo>
                    <a:pt x="200" y="68"/>
                  </a:lnTo>
                  <a:lnTo>
                    <a:pt x="217" y="68"/>
                  </a:lnTo>
                  <a:lnTo>
                    <a:pt x="217" y="29"/>
                  </a:lnTo>
                  <a:lnTo>
                    <a:pt x="200" y="2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644" tIns="34322" rIns="68644" bIns="34322" numCol="1" anchor="t" anchorCtr="0" compatLnSpc="1">
              <a:prstTxWarp prst="textNoShape">
                <a:avLst/>
              </a:prstTxWarp>
            </a:bodyPr>
            <a:lstStyle/>
            <a:p>
              <a:endParaRPr lang="en-GB" sz="1351"/>
            </a:p>
          </p:txBody>
        </p:sp>
        <p:sp>
          <p:nvSpPr>
            <p:cNvPr id="28" name="Freeform 23"/>
            <p:cNvSpPr>
              <a:spLocks noEditPoints="1"/>
            </p:cNvSpPr>
            <p:nvPr/>
          </p:nvSpPr>
          <p:spPr bwMode="auto">
            <a:xfrm>
              <a:off x="4949892" y="6263556"/>
              <a:ext cx="195263" cy="79375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232" y="0"/>
                </a:cxn>
                <a:cxn ang="0">
                  <a:pos x="237" y="2"/>
                </a:cxn>
                <a:cxn ang="0">
                  <a:pos x="243" y="6"/>
                </a:cxn>
                <a:cxn ang="0">
                  <a:pos x="245" y="10"/>
                </a:cxn>
                <a:cxn ang="0">
                  <a:pos x="247" y="15"/>
                </a:cxn>
                <a:cxn ang="0">
                  <a:pos x="247" y="86"/>
                </a:cxn>
                <a:cxn ang="0">
                  <a:pos x="245" y="91"/>
                </a:cxn>
                <a:cxn ang="0">
                  <a:pos x="243" y="97"/>
                </a:cxn>
                <a:cxn ang="0">
                  <a:pos x="237" y="99"/>
                </a:cxn>
                <a:cxn ang="0">
                  <a:pos x="232" y="101"/>
                </a:cxn>
                <a:cxn ang="0">
                  <a:pos x="15" y="101"/>
                </a:cxn>
                <a:cxn ang="0">
                  <a:pos x="9" y="99"/>
                </a:cxn>
                <a:cxn ang="0">
                  <a:pos x="3" y="97"/>
                </a:cxn>
                <a:cxn ang="0">
                  <a:pos x="0" y="91"/>
                </a:cxn>
                <a:cxn ang="0">
                  <a:pos x="0" y="86"/>
                </a:cxn>
                <a:cxn ang="0">
                  <a:pos x="0" y="15"/>
                </a:cxn>
                <a:cxn ang="0">
                  <a:pos x="0" y="10"/>
                </a:cxn>
                <a:cxn ang="0">
                  <a:pos x="3" y="6"/>
                </a:cxn>
                <a:cxn ang="0">
                  <a:pos x="9" y="2"/>
                </a:cxn>
                <a:cxn ang="0">
                  <a:pos x="15" y="0"/>
                </a:cxn>
                <a:cxn ang="0">
                  <a:pos x="126" y="30"/>
                </a:cxn>
                <a:cxn ang="0">
                  <a:pos x="126" y="71"/>
                </a:cxn>
                <a:cxn ang="0">
                  <a:pos x="135" y="71"/>
                </a:cxn>
                <a:cxn ang="0">
                  <a:pos x="135" y="30"/>
                </a:cxn>
                <a:cxn ang="0">
                  <a:pos x="126" y="30"/>
                </a:cxn>
                <a:cxn ang="0">
                  <a:pos x="117" y="71"/>
                </a:cxn>
                <a:cxn ang="0">
                  <a:pos x="117" y="30"/>
                </a:cxn>
                <a:cxn ang="0">
                  <a:pos x="29" y="30"/>
                </a:cxn>
                <a:cxn ang="0">
                  <a:pos x="29" y="71"/>
                </a:cxn>
                <a:cxn ang="0">
                  <a:pos x="117" y="71"/>
                </a:cxn>
                <a:cxn ang="0">
                  <a:pos x="154" y="30"/>
                </a:cxn>
                <a:cxn ang="0">
                  <a:pos x="154" y="71"/>
                </a:cxn>
                <a:cxn ang="0">
                  <a:pos x="163" y="71"/>
                </a:cxn>
                <a:cxn ang="0">
                  <a:pos x="163" y="30"/>
                </a:cxn>
                <a:cxn ang="0">
                  <a:pos x="154" y="30"/>
                </a:cxn>
                <a:cxn ang="0">
                  <a:pos x="200" y="30"/>
                </a:cxn>
                <a:cxn ang="0">
                  <a:pos x="200" y="71"/>
                </a:cxn>
                <a:cxn ang="0">
                  <a:pos x="217" y="71"/>
                </a:cxn>
                <a:cxn ang="0">
                  <a:pos x="217" y="30"/>
                </a:cxn>
                <a:cxn ang="0">
                  <a:pos x="200" y="30"/>
                </a:cxn>
              </a:cxnLst>
              <a:rect l="0" t="0" r="r" b="b"/>
              <a:pathLst>
                <a:path w="247" h="101">
                  <a:moveTo>
                    <a:pt x="15" y="0"/>
                  </a:moveTo>
                  <a:lnTo>
                    <a:pt x="232" y="0"/>
                  </a:lnTo>
                  <a:lnTo>
                    <a:pt x="237" y="2"/>
                  </a:lnTo>
                  <a:lnTo>
                    <a:pt x="243" y="6"/>
                  </a:lnTo>
                  <a:lnTo>
                    <a:pt x="245" y="10"/>
                  </a:lnTo>
                  <a:lnTo>
                    <a:pt x="247" y="15"/>
                  </a:lnTo>
                  <a:lnTo>
                    <a:pt x="247" y="86"/>
                  </a:lnTo>
                  <a:lnTo>
                    <a:pt x="245" y="91"/>
                  </a:lnTo>
                  <a:lnTo>
                    <a:pt x="243" y="97"/>
                  </a:lnTo>
                  <a:lnTo>
                    <a:pt x="237" y="99"/>
                  </a:lnTo>
                  <a:lnTo>
                    <a:pt x="232" y="101"/>
                  </a:lnTo>
                  <a:lnTo>
                    <a:pt x="15" y="101"/>
                  </a:lnTo>
                  <a:lnTo>
                    <a:pt x="9" y="99"/>
                  </a:lnTo>
                  <a:lnTo>
                    <a:pt x="3" y="97"/>
                  </a:lnTo>
                  <a:lnTo>
                    <a:pt x="0" y="91"/>
                  </a:lnTo>
                  <a:lnTo>
                    <a:pt x="0" y="86"/>
                  </a:lnTo>
                  <a:lnTo>
                    <a:pt x="0" y="15"/>
                  </a:lnTo>
                  <a:lnTo>
                    <a:pt x="0" y="10"/>
                  </a:lnTo>
                  <a:lnTo>
                    <a:pt x="3" y="6"/>
                  </a:lnTo>
                  <a:lnTo>
                    <a:pt x="9" y="2"/>
                  </a:lnTo>
                  <a:lnTo>
                    <a:pt x="15" y="0"/>
                  </a:lnTo>
                  <a:close/>
                  <a:moveTo>
                    <a:pt x="126" y="30"/>
                  </a:moveTo>
                  <a:lnTo>
                    <a:pt x="126" y="71"/>
                  </a:lnTo>
                  <a:lnTo>
                    <a:pt x="135" y="71"/>
                  </a:lnTo>
                  <a:lnTo>
                    <a:pt x="135" y="30"/>
                  </a:lnTo>
                  <a:lnTo>
                    <a:pt x="126" y="30"/>
                  </a:lnTo>
                  <a:close/>
                  <a:moveTo>
                    <a:pt x="117" y="71"/>
                  </a:moveTo>
                  <a:lnTo>
                    <a:pt x="117" y="30"/>
                  </a:lnTo>
                  <a:lnTo>
                    <a:pt x="29" y="30"/>
                  </a:lnTo>
                  <a:lnTo>
                    <a:pt x="29" y="71"/>
                  </a:lnTo>
                  <a:lnTo>
                    <a:pt x="117" y="71"/>
                  </a:lnTo>
                  <a:close/>
                  <a:moveTo>
                    <a:pt x="154" y="30"/>
                  </a:moveTo>
                  <a:lnTo>
                    <a:pt x="154" y="71"/>
                  </a:lnTo>
                  <a:lnTo>
                    <a:pt x="163" y="71"/>
                  </a:lnTo>
                  <a:lnTo>
                    <a:pt x="163" y="30"/>
                  </a:lnTo>
                  <a:lnTo>
                    <a:pt x="154" y="30"/>
                  </a:lnTo>
                  <a:close/>
                  <a:moveTo>
                    <a:pt x="200" y="30"/>
                  </a:moveTo>
                  <a:lnTo>
                    <a:pt x="200" y="71"/>
                  </a:lnTo>
                  <a:lnTo>
                    <a:pt x="217" y="71"/>
                  </a:lnTo>
                  <a:lnTo>
                    <a:pt x="217" y="30"/>
                  </a:lnTo>
                  <a:lnTo>
                    <a:pt x="200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644" tIns="34322" rIns="68644" bIns="34322" numCol="1" anchor="t" anchorCtr="0" compatLnSpc="1">
              <a:prstTxWarp prst="textNoShape">
                <a:avLst/>
              </a:prstTxWarp>
            </a:bodyPr>
            <a:lstStyle/>
            <a:p>
              <a:endParaRPr lang="en-GB" sz="1351"/>
            </a:p>
          </p:txBody>
        </p:sp>
        <p:sp>
          <p:nvSpPr>
            <p:cNvPr id="29" name="Freeform 24"/>
            <p:cNvSpPr>
              <a:spLocks noEditPoints="1"/>
            </p:cNvSpPr>
            <p:nvPr/>
          </p:nvSpPr>
          <p:spPr bwMode="auto">
            <a:xfrm>
              <a:off x="4949892" y="6207993"/>
              <a:ext cx="195263" cy="77788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232" y="0"/>
                </a:cxn>
                <a:cxn ang="0">
                  <a:pos x="237" y="0"/>
                </a:cxn>
                <a:cxn ang="0">
                  <a:pos x="243" y="3"/>
                </a:cxn>
                <a:cxn ang="0">
                  <a:pos x="245" y="9"/>
                </a:cxn>
                <a:cxn ang="0">
                  <a:pos x="247" y="14"/>
                </a:cxn>
                <a:cxn ang="0">
                  <a:pos x="247" y="83"/>
                </a:cxn>
                <a:cxn ang="0">
                  <a:pos x="245" y="91"/>
                </a:cxn>
                <a:cxn ang="0">
                  <a:pos x="243" y="94"/>
                </a:cxn>
                <a:cxn ang="0">
                  <a:pos x="237" y="98"/>
                </a:cxn>
                <a:cxn ang="0">
                  <a:pos x="232" y="98"/>
                </a:cxn>
                <a:cxn ang="0">
                  <a:pos x="15" y="98"/>
                </a:cxn>
                <a:cxn ang="0">
                  <a:pos x="9" y="98"/>
                </a:cxn>
                <a:cxn ang="0">
                  <a:pos x="3" y="94"/>
                </a:cxn>
                <a:cxn ang="0">
                  <a:pos x="0" y="91"/>
                </a:cxn>
                <a:cxn ang="0">
                  <a:pos x="0" y="83"/>
                </a:cxn>
                <a:cxn ang="0">
                  <a:pos x="0" y="14"/>
                </a:cxn>
                <a:cxn ang="0">
                  <a:pos x="0" y="9"/>
                </a:cxn>
                <a:cxn ang="0">
                  <a:pos x="3" y="3"/>
                </a:cxn>
                <a:cxn ang="0">
                  <a:pos x="9" y="0"/>
                </a:cxn>
                <a:cxn ang="0">
                  <a:pos x="15" y="0"/>
                </a:cxn>
                <a:cxn ang="0">
                  <a:pos x="126" y="29"/>
                </a:cxn>
                <a:cxn ang="0">
                  <a:pos x="126" y="68"/>
                </a:cxn>
                <a:cxn ang="0">
                  <a:pos x="135" y="68"/>
                </a:cxn>
                <a:cxn ang="0">
                  <a:pos x="135" y="29"/>
                </a:cxn>
                <a:cxn ang="0">
                  <a:pos x="126" y="29"/>
                </a:cxn>
                <a:cxn ang="0">
                  <a:pos x="117" y="68"/>
                </a:cxn>
                <a:cxn ang="0">
                  <a:pos x="117" y="29"/>
                </a:cxn>
                <a:cxn ang="0">
                  <a:pos x="29" y="29"/>
                </a:cxn>
                <a:cxn ang="0">
                  <a:pos x="29" y="68"/>
                </a:cxn>
                <a:cxn ang="0">
                  <a:pos x="117" y="68"/>
                </a:cxn>
                <a:cxn ang="0">
                  <a:pos x="154" y="29"/>
                </a:cxn>
                <a:cxn ang="0">
                  <a:pos x="154" y="68"/>
                </a:cxn>
                <a:cxn ang="0">
                  <a:pos x="163" y="68"/>
                </a:cxn>
                <a:cxn ang="0">
                  <a:pos x="163" y="29"/>
                </a:cxn>
                <a:cxn ang="0">
                  <a:pos x="154" y="29"/>
                </a:cxn>
                <a:cxn ang="0">
                  <a:pos x="200" y="29"/>
                </a:cxn>
                <a:cxn ang="0">
                  <a:pos x="200" y="68"/>
                </a:cxn>
                <a:cxn ang="0">
                  <a:pos x="217" y="68"/>
                </a:cxn>
                <a:cxn ang="0">
                  <a:pos x="217" y="29"/>
                </a:cxn>
                <a:cxn ang="0">
                  <a:pos x="200" y="29"/>
                </a:cxn>
              </a:cxnLst>
              <a:rect l="0" t="0" r="r" b="b"/>
              <a:pathLst>
                <a:path w="247" h="98">
                  <a:moveTo>
                    <a:pt x="15" y="0"/>
                  </a:moveTo>
                  <a:lnTo>
                    <a:pt x="232" y="0"/>
                  </a:lnTo>
                  <a:lnTo>
                    <a:pt x="237" y="0"/>
                  </a:lnTo>
                  <a:lnTo>
                    <a:pt x="243" y="3"/>
                  </a:lnTo>
                  <a:lnTo>
                    <a:pt x="245" y="9"/>
                  </a:lnTo>
                  <a:lnTo>
                    <a:pt x="247" y="14"/>
                  </a:lnTo>
                  <a:lnTo>
                    <a:pt x="247" y="83"/>
                  </a:lnTo>
                  <a:lnTo>
                    <a:pt x="245" y="91"/>
                  </a:lnTo>
                  <a:lnTo>
                    <a:pt x="243" y="94"/>
                  </a:lnTo>
                  <a:lnTo>
                    <a:pt x="237" y="98"/>
                  </a:lnTo>
                  <a:lnTo>
                    <a:pt x="232" y="98"/>
                  </a:lnTo>
                  <a:lnTo>
                    <a:pt x="15" y="98"/>
                  </a:lnTo>
                  <a:lnTo>
                    <a:pt x="9" y="98"/>
                  </a:lnTo>
                  <a:lnTo>
                    <a:pt x="3" y="94"/>
                  </a:lnTo>
                  <a:lnTo>
                    <a:pt x="0" y="91"/>
                  </a:lnTo>
                  <a:lnTo>
                    <a:pt x="0" y="83"/>
                  </a:lnTo>
                  <a:lnTo>
                    <a:pt x="0" y="14"/>
                  </a:lnTo>
                  <a:lnTo>
                    <a:pt x="0" y="9"/>
                  </a:lnTo>
                  <a:lnTo>
                    <a:pt x="3" y="3"/>
                  </a:lnTo>
                  <a:lnTo>
                    <a:pt x="9" y="0"/>
                  </a:lnTo>
                  <a:lnTo>
                    <a:pt x="15" y="0"/>
                  </a:lnTo>
                  <a:close/>
                  <a:moveTo>
                    <a:pt x="126" y="29"/>
                  </a:moveTo>
                  <a:lnTo>
                    <a:pt x="126" y="68"/>
                  </a:lnTo>
                  <a:lnTo>
                    <a:pt x="135" y="68"/>
                  </a:lnTo>
                  <a:lnTo>
                    <a:pt x="135" y="29"/>
                  </a:lnTo>
                  <a:lnTo>
                    <a:pt x="126" y="29"/>
                  </a:lnTo>
                  <a:close/>
                  <a:moveTo>
                    <a:pt x="117" y="68"/>
                  </a:moveTo>
                  <a:lnTo>
                    <a:pt x="117" y="29"/>
                  </a:lnTo>
                  <a:lnTo>
                    <a:pt x="29" y="29"/>
                  </a:lnTo>
                  <a:lnTo>
                    <a:pt x="29" y="68"/>
                  </a:lnTo>
                  <a:lnTo>
                    <a:pt x="117" y="68"/>
                  </a:lnTo>
                  <a:close/>
                  <a:moveTo>
                    <a:pt x="154" y="29"/>
                  </a:moveTo>
                  <a:lnTo>
                    <a:pt x="154" y="68"/>
                  </a:lnTo>
                  <a:lnTo>
                    <a:pt x="163" y="68"/>
                  </a:lnTo>
                  <a:lnTo>
                    <a:pt x="163" y="29"/>
                  </a:lnTo>
                  <a:lnTo>
                    <a:pt x="154" y="29"/>
                  </a:lnTo>
                  <a:close/>
                  <a:moveTo>
                    <a:pt x="200" y="29"/>
                  </a:moveTo>
                  <a:lnTo>
                    <a:pt x="200" y="68"/>
                  </a:lnTo>
                  <a:lnTo>
                    <a:pt x="217" y="68"/>
                  </a:lnTo>
                  <a:lnTo>
                    <a:pt x="217" y="29"/>
                  </a:lnTo>
                  <a:lnTo>
                    <a:pt x="200" y="2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644" tIns="34322" rIns="68644" bIns="34322" numCol="1" anchor="t" anchorCtr="0" compatLnSpc="1">
              <a:prstTxWarp prst="textNoShape">
                <a:avLst/>
              </a:prstTxWarp>
            </a:bodyPr>
            <a:lstStyle/>
            <a:p>
              <a:endParaRPr lang="en-GB" sz="1351"/>
            </a:p>
          </p:txBody>
        </p:sp>
        <p:sp>
          <p:nvSpPr>
            <p:cNvPr id="30" name="Freeform 25"/>
            <p:cNvSpPr>
              <a:spLocks noEditPoints="1"/>
            </p:cNvSpPr>
            <p:nvPr/>
          </p:nvSpPr>
          <p:spPr bwMode="auto">
            <a:xfrm>
              <a:off x="4949892" y="6098456"/>
              <a:ext cx="195263" cy="79375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232" y="0"/>
                </a:cxn>
                <a:cxn ang="0">
                  <a:pos x="237" y="2"/>
                </a:cxn>
                <a:cxn ang="0">
                  <a:pos x="243" y="4"/>
                </a:cxn>
                <a:cxn ang="0">
                  <a:pos x="245" y="10"/>
                </a:cxn>
                <a:cxn ang="0">
                  <a:pos x="247" y="15"/>
                </a:cxn>
                <a:cxn ang="0">
                  <a:pos x="247" y="86"/>
                </a:cxn>
                <a:cxn ang="0">
                  <a:pos x="245" y="91"/>
                </a:cxn>
                <a:cxn ang="0">
                  <a:pos x="243" y="95"/>
                </a:cxn>
                <a:cxn ang="0">
                  <a:pos x="237" y="99"/>
                </a:cxn>
                <a:cxn ang="0">
                  <a:pos x="232" y="101"/>
                </a:cxn>
                <a:cxn ang="0">
                  <a:pos x="15" y="101"/>
                </a:cxn>
                <a:cxn ang="0">
                  <a:pos x="9" y="99"/>
                </a:cxn>
                <a:cxn ang="0">
                  <a:pos x="3" y="95"/>
                </a:cxn>
                <a:cxn ang="0">
                  <a:pos x="0" y="91"/>
                </a:cxn>
                <a:cxn ang="0">
                  <a:pos x="0" y="86"/>
                </a:cxn>
                <a:cxn ang="0">
                  <a:pos x="0" y="15"/>
                </a:cxn>
                <a:cxn ang="0">
                  <a:pos x="0" y="10"/>
                </a:cxn>
                <a:cxn ang="0">
                  <a:pos x="3" y="4"/>
                </a:cxn>
                <a:cxn ang="0">
                  <a:pos x="9" y="2"/>
                </a:cxn>
                <a:cxn ang="0">
                  <a:pos x="15" y="0"/>
                </a:cxn>
                <a:cxn ang="0">
                  <a:pos x="126" y="30"/>
                </a:cxn>
                <a:cxn ang="0">
                  <a:pos x="126" y="69"/>
                </a:cxn>
                <a:cxn ang="0">
                  <a:pos x="135" y="69"/>
                </a:cxn>
                <a:cxn ang="0">
                  <a:pos x="135" y="30"/>
                </a:cxn>
                <a:cxn ang="0">
                  <a:pos x="126" y="30"/>
                </a:cxn>
                <a:cxn ang="0">
                  <a:pos x="117" y="69"/>
                </a:cxn>
                <a:cxn ang="0">
                  <a:pos x="117" y="30"/>
                </a:cxn>
                <a:cxn ang="0">
                  <a:pos x="29" y="30"/>
                </a:cxn>
                <a:cxn ang="0">
                  <a:pos x="29" y="69"/>
                </a:cxn>
                <a:cxn ang="0">
                  <a:pos x="117" y="69"/>
                </a:cxn>
                <a:cxn ang="0">
                  <a:pos x="154" y="30"/>
                </a:cxn>
                <a:cxn ang="0">
                  <a:pos x="154" y="69"/>
                </a:cxn>
                <a:cxn ang="0">
                  <a:pos x="163" y="69"/>
                </a:cxn>
                <a:cxn ang="0">
                  <a:pos x="163" y="30"/>
                </a:cxn>
                <a:cxn ang="0">
                  <a:pos x="154" y="30"/>
                </a:cxn>
                <a:cxn ang="0">
                  <a:pos x="200" y="30"/>
                </a:cxn>
                <a:cxn ang="0">
                  <a:pos x="200" y="69"/>
                </a:cxn>
                <a:cxn ang="0">
                  <a:pos x="217" y="69"/>
                </a:cxn>
                <a:cxn ang="0">
                  <a:pos x="217" y="30"/>
                </a:cxn>
                <a:cxn ang="0">
                  <a:pos x="200" y="30"/>
                </a:cxn>
              </a:cxnLst>
              <a:rect l="0" t="0" r="r" b="b"/>
              <a:pathLst>
                <a:path w="247" h="101">
                  <a:moveTo>
                    <a:pt x="15" y="0"/>
                  </a:moveTo>
                  <a:lnTo>
                    <a:pt x="232" y="0"/>
                  </a:lnTo>
                  <a:lnTo>
                    <a:pt x="237" y="2"/>
                  </a:lnTo>
                  <a:lnTo>
                    <a:pt x="243" y="4"/>
                  </a:lnTo>
                  <a:lnTo>
                    <a:pt x="245" y="10"/>
                  </a:lnTo>
                  <a:lnTo>
                    <a:pt x="247" y="15"/>
                  </a:lnTo>
                  <a:lnTo>
                    <a:pt x="247" y="86"/>
                  </a:lnTo>
                  <a:lnTo>
                    <a:pt x="245" y="91"/>
                  </a:lnTo>
                  <a:lnTo>
                    <a:pt x="243" y="95"/>
                  </a:lnTo>
                  <a:lnTo>
                    <a:pt x="237" y="99"/>
                  </a:lnTo>
                  <a:lnTo>
                    <a:pt x="232" y="101"/>
                  </a:lnTo>
                  <a:lnTo>
                    <a:pt x="15" y="101"/>
                  </a:lnTo>
                  <a:lnTo>
                    <a:pt x="9" y="99"/>
                  </a:lnTo>
                  <a:lnTo>
                    <a:pt x="3" y="95"/>
                  </a:lnTo>
                  <a:lnTo>
                    <a:pt x="0" y="91"/>
                  </a:lnTo>
                  <a:lnTo>
                    <a:pt x="0" y="86"/>
                  </a:lnTo>
                  <a:lnTo>
                    <a:pt x="0" y="15"/>
                  </a:lnTo>
                  <a:lnTo>
                    <a:pt x="0" y="10"/>
                  </a:lnTo>
                  <a:lnTo>
                    <a:pt x="3" y="4"/>
                  </a:lnTo>
                  <a:lnTo>
                    <a:pt x="9" y="2"/>
                  </a:lnTo>
                  <a:lnTo>
                    <a:pt x="15" y="0"/>
                  </a:lnTo>
                  <a:close/>
                  <a:moveTo>
                    <a:pt x="126" y="30"/>
                  </a:moveTo>
                  <a:lnTo>
                    <a:pt x="126" y="69"/>
                  </a:lnTo>
                  <a:lnTo>
                    <a:pt x="135" y="69"/>
                  </a:lnTo>
                  <a:lnTo>
                    <a:pt x="135" y="30"/>
                  </a:lnTo>
                  <a:lnTo>
                    <a:pt x="126" y="30"/>
                  </a:lnTo>
                  <a:close/>
                  <a:moveTo>
                    <a:pt x="117" y="69"/>
                  </a:moveTo>
                  <a:lnTo>
                    <a:pt x="117" y="30"/>
                  </a:lnTo>
                  <a:lnTo>
                    <a:pt x="29" y="30"/>
                  </a:lnTo>
                  <a:lnTo>
                    <a:pt x="29" y="69"/>
                  </a:lnTo>
                  <a:lnTo>
                    <a:pt x="117" y="69"/>
                  </a:lnTo>
                  <a:close/>
                  <a:moveTo>
                    <a:pt x="154" y="30"/>
                  </a:moveTo>
                  <a:lnTo>
                    <a:pt x="154" y="69"/>
                  </a:lnTo>
                  <a:lnTo>
                    <a:pt x="163" y="69"/>
                  </a:lnTo>
                  <a:lnTo>
                    <a:pt x="163" y="30"/>
                  </a:lnTo>
                  <a:lnTo>
                    <a:pt x="154" y="30"/>
                  </a:lnTo>
                  <a:close/>
                  <a:moveTo>
                    <a:pt x="200" y="30"/>
                  </a:moveTo>
                  <a:lnTo>
                    <a:pt x="200" y="69"/>
                  </a:lnTo>
                  <a:lnTo>
                    <a:pt x="217" y="69"/>
                  </a:lnTo>
                  <a:lnTo>
                    <a:pt x="217" y="30"/>
                  </a:lnTo>
                  <a:lnTo>
                    <a:pt x="200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644" tIns="34322" rIns="68644" bIns="34322" numCol="1" anchor="t" anchorCtr="0" compatLnSpc="1">
              <a:prstTxWarp prst="textNoShape">
                <a:avLst/>
              </a:prstTxWarp>
            </a:bodyPr>
            <a:lstStyle/>
            <a:p>
              <a:endParaRPr lang="en-GB" sz="1351"/>
            </a:p>
          </p:txBody>
        </p:sp>
        <p:sp>
          <p:nvSpPr>
            <p:cNvPr id="31" name="Freeform 26"/>
            <p:cNvSpPr>
              <a:spLocks noEditPoints="1"/>
            </p:cNvSpPr>
            <p:nvPr/>
          </p:nvSpPr>
          <p:spPr bwMode="auto">
            <a:xfrm>
              <a:off x="4935605" y="6152431"/>
              <a:ext cx="196850" cy="79375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234" y="0"/>
                </a:cxn>
                <a:cxn ang="0">
                  <a:pos x="240" y="2"/>
                </a:cxn>
                <a:cxn ang="0">
                  <a:pos x="243" y="6"/>
                </a:cxn>
                <a:cxn ang="0">
                  <a:pos x="247" y="9"/>
                </a:cxn>
                <a:cxn ang="0">
                  <a:pos x="249" y="17"/>
                </a:cxn>
                <a:cxn ang="0">
                  <a:pos x="249" y="85"/>
                </a:cxn>
                <a:cxn ang="0">
                  <a:pos x="247" y="91"/>
                </a:cxn>
                <a:cxn ang="0">
                  <a:pos x="243" y="97"/>
                </a:cxn>
                <a:cxn ang="0">
                  <a:pos x="240" y="98"/>
                </a:cxn>
                <a:cxn ang="0">
                  <a:pos x="234" y="100"/>
                </a:cxn>
                <a:cxn ang="0">
                  <a:pos x="17" y="100"/>
                </a:cxn>
                <a:cxn ang="0">
                  <a:pos x="9" y="98"/>
                </a:cxn>
                <a:cxn ang="0">
                  <a:pos x="6" y="97"/>
                </a:cxn>
                <a:cxn ang="0">
                  <a:pos x="2" y="91"/>
                </a:cxn>
                <a:cxn ang="0">
                  <a:pos x="0" y="85"/>
                </a:cxn>
                <a:cxn ang="0">
                  <a:pos x="0" y="17"/>
                </a:cxn>
                <a:cxn ang="0">
                  <a:pos x="2" y="9"/>
                </a:cxn>
                <a:cxn ang="0">
                  <a:pos x="6" y="6"/>
                </a:cxn>
                <a:cxn ang="0">
                  <a:pos x="9" y="2"/>
                </a:cxn>
                <a:cxn ang="0">
                  <a:pos x="17" y="0"/>
                </a:cxn>
                <a:cxn ang="0">
                  <a:pos x="128" y="32"/>
                </a:cxn>
                <a:cxn ang="0">
                  <a:pos x="128" y="71"/>
                </a:cxn>
                <a:cxn ang="0">
                  <a:pos x="138" y="71"/>
                </a:cxn>
                <a:cxn ang="0">
                  <a:pos x="138" y="32"/>
                </a:cxn>
                <a:cxn ang="0">
                  <a:pos x="128" y="32"/>
                </a:cxn>
                <a:cxn ang="0">
                  <a:pos x="119" y="71"/>
                </a:cxn>
                <a:cxn ang="0">
                  <a:pos x="119" y="32"/>
                </a:cxn>
                <a:cxn ang="0">
                  <a:pos x="32" y="32"/>
                </a:cxn>
                <a:cxn ang="0">
                  <a:pos x="32" y="71"/>
                </a:cxn>
                <a:cxn ang="0">
                  <a:pos x="119" y="71"/>
                </a:cxn>
                <a:cxn ang="0">
                  <a:pos x="156" y="32"/>
                </a:cxn>
                <a:cxn ang="0">
                  <a:pos x="156" y="71"/>
                </a:cxn>
                <a:cxn ang="0">
                  <a:pos x="164" y="71"/>
                </a:cxn>
                <a:cxn ang="0">
                  <a:pos x="164" y="32"/>
                </a:cxn>
                <a:cxn ang="0">
                  <a:pos x="156" y="32"/>
                </a:cxn>
                <a:cxn ang="0">
                  <a:pos x="203" y="32"/>
                </a:cxn>
                <a:cxn ang="0">
                  <a:pos x="203" y="71"/>
                </a:cxn>
                <a:cxn ang="0">
                  <a:pos x="217" y="71"/>
                </a:cxn>
                <a:cxn ang="0">
                  <a:pos x="217" y="32"/>
                </a:cxn>
                <a:cxn ang="0">
                  <a:pos x="203" y="32"/>
                </a:cxn>
              </a:cxnLst>
              <a:rect l="0" t="0" r="r" b="b"/>
              <a:pathLst>
                <a:path w="249" h="100">
                  <a:moveTo>
                    <a:pt x="17" y="0"/>
                  </a:moveTo>
                  <a:lnTo>
                    <a:pt x="234" y="0"/>
                  </a:lnTo>
                  <a:lnTo>
                    <a:pt x="240" y="2"/>
                  </a:lnTo>
                  <a:lnTo>
                    <a:pt x="243" y="6"/>
                  </a:lnTo>
                  <a:lnTo>
                    <a:pt x="247" y="9"/>
                  </a:lnTo>
                  <a:lnTo>
                    <a:pt x="249" y="17"/>
                  </a:lnTo>
                  <a:lnTo>
                    <a:pt x="249" y="85"/>
                  </a:lnTo>
                  <a:lnTo>
                    <a:pt x="247" y="91"/>
                  </a:lnTo>
                  <a:lnTo>
                    <a:pt x="243" y="97"/>
                  </a:lnTo>
                  <a:lnTo>
                    <a:pt x="240" y="98"/>
                  </a:lnTo>
                  <a:lnTo>
                    <a:pt x="234" y="100"/>
                  </a:lnTo>
                  <a:lnTo>
                    <a:pt x="17" y="100"/>
                  </a:lnTo>
                  <a:lnTo>
                    <a:pt x="9" y="98"/>
                  </a:lnTo>
                  <a:lnTo>
                    <a:pt x="6" y="97"/>
                  </a:lnTo>
                  <a:lnTo>
                    <a:pt x="2" y="91"/>
                  </a:lnTo>
                  <a:lnTo>
                    <a:pt x="0" y="85"/>
                  </a:lnTo>
                  <a:lnTo>
                    <a:pt x="0" y="17"/>
                  </a:lnTo>
                  <a:lnTo>
                    <a:pt x="2" y="9"/>
                  </a:lnTo>
                  <a:lnTo>
                    <a:pt x="6" y="6"/>
                  </a:lnTo>
                  <a:lnTo>
                    <a:pt x="9" y="2"/>
                  </a:lnTo>
                  <a:lnTo>
                    <a:pt x="17" y="0"/>
                  </a:lnTo>
                  <a:close/>
                  <a:moveTo>
                    <a:pt x="128" y="32"/>
                  </a:moveTo>
                  <a:lnTo>
                    <a:pt x="128" y="71"/>
                  </a:lnTo>
                  <a:lnTo>
                    <a:pt x="138" y="71"/>
                  </a:lnTo>
                  <a:lnTo>
                    <a:pt x="138" y="32"/>
                  </a:lnTo>
                  <a:lnTo>
                    <a:pt x="128" y="32"/>
                  </a:lnTo>
                  <a:close/>
                  <a:moveTo>
                    <a:pt x="119" y="71"/>
                  </a:moveTo>
                  <a:lnTo>
                    <a:pt x="119" y="32"/>
                  </a:lnTo>
                  <a:lnTo>
                    <a:pt x="32" y="32"/>
                  </a:lnTo>
                  <a:lnTo>
                    <a:pt x="32" y="71"/>
                  </a:lnTo>
                  <a:lnTo>
                    <a:pt x="119" y="71"/>
                  </a:lnTo>
                  <a:close/>
                  <a:moveTo>
                    <a:pt x="156" y="32"/>
                  </a:moveTo>
                  <a:lnTo>
                    <a:pt x="156" y="71"/>
                  </a:lnTo>
                  <a:lnTo>
                    <a:pt x="164" y="71"/>
                  </a:lnTo>
                  <a:lnTo>
                    <a:pt x="164" y="32"/>
                  </a:lnTo>
                  <a:lnTo>
                    <a:pt x="156" y="32"/>
                  </a:lnTo>
                  <a:close/>
                  <a:moveTo>
                    <a:pt x="203" y="32"/>
                  </a:moveTo>
                  <a:lnTo>
                    <a:pt x="203" y="71"/>
                  </a:lnTo>
                  <a:lnTo>
                    <a:pt x="217" y="71"/>
                  </a:lnTo>
                  <a:lnTo>
                    <a:pt x="217" y="32"/>
                  </a:lnTo>
                  <a:lnTo>
                    <a:pt x="203" y="3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644" tIns="34322" rIns="68644" bIns="34322" numCol="1" anchor="t" anchorCtr="0" compatLnSpc="1">
              <a:prstTxWarp prst="textNoShape">
                <a:avLst/>
              </a:prstTxWarp>
            </a:bodyPr>
            <a:lstStyle/>
            <a:p>
              <a:endParaRPr lang="en-GB" sz="1351"/>
            </a:p>
          </p:txBody>
        </p:sp>
        <p:sp>
          <p:nvSpPr>
            <p:cNvPr id="32" name="Freeform 27"/>
            <p:cNvSpPr>
              <a:spLocks noEditPoints="1"/>
            </p:cNvSpPr>
            <p:nvPr/>
          </p:nvSpPr>
          <p:spPr bwMode="auto">
            <a:xfrm>
              <a:off x="5184842" y="6263556"/>
              <a:ext cx="195263" cy="79375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232" y="0"/>
                </a:cxn>
                <a:cxn ang="0">
                  <a:pos x="240" y="2"/>
                </a:cxn>
                <a:cxn ang="0">
                  <a:pos x="243" y="6"/>
                </a:cxn>
                <a:cxn ang="0">
                  <a:pos x="247" y="10"/>
                </a:cxn>
                <a:cxn ang="0">
                  <a:pos x="247" y="15"/>
                </a:cxn>
                <a:cxn ang="0">
                  <a:pos x="247" y="86"/>
                </a:cxn>
                <a:cxn ang="0">
                  <a:pos x="247" y="91"/>
                </a:cxn>
                <a:cxn ang="0">
                  <a:pos x="243" y="97"/>
                </a:cxn>
                <a:cxn ang="0">
                  <a:pos x="240" y="99"/>
                </a:cxn>
                <a:cxn ang="0">
                  <a:pos x="232" y="101"/>
                </a:cxn>
                <a:cxn ang="0">
                  <a:pos x="15" y="101"/>
                </a:cxn>
                <a:cxn ang="0">
                  <a:pos x="9" y="99"/>
                </a:cxn>
                <a:cxn ang="0">
                  <a:pos x="6" y="97"/>
                </a:cxn>
                <a:cxn ang="0">
                  <a:pos x="2" y="91"/>
                </a:cxn>
                <a:cxn ang="0">
                  <a:pos x="0" y="86"/>
                </a:cxn>
                <a:cxn ang="0">
                  <a:pos x="0" y="15"/>
                </a:cxn>
                <a:cxn ang="0">
                  <a:pos x="2" y="10"/>
                </a:cxn>
                <a:cxn ang="0">
                  <a:pos x="6" y="6"/>
                </a:cxn>
                <a:cxn ang="0">
                  <a:pos x="9" y="2"/>
                </a:cxn>
                <a:cxn ang="0">
                  <a:pos x="15" y="0"/>
                </a:cxn>
                <a:cxn ang="0">
                  <a:pos x="128" y="30"/>
                </a:cxn>
                <a:cxn ang="0">
                  <a:pos x="128" y="71"/>
                </a:cxn>
                <a:cxn ang="0">
                  <a:pos x="136" y="71"/>
                </a:cxn>
                <a:cxn ang="0">
                  <a:pos x="136" y="30"/>
                </a:cxn>
                <a:cxn ang="0">
                  <a:pos x="128" y="30"/>
                </a:cxn>
                <a:cxn ang="0">
                  <a:pos x="119" y="71"/>
                </a:cxn>
                <a:cxn ang="0">
                  <a:pos x="119" y="30"/>
                </a:cxn>
                <a:cxn ang="0">
                  <a:pos x="30" y="30"/>
                </a:cxn>
                <a:cxn ang="0">
                  <a:pos x="30" y="71"/>
                </a:cxn>
                <a:cxn ang="0">
                  <a:pos x="119" y="71"/>
                </a:cxn>
                <a:cxn ang="0">
                  <a:pos x="154" y="30"/>
                </a:cxn>
                <a:cxn ang="0">
                  <a:pos x="154" y="71"/>
                </a:cxn>
                <a:cxn ang="0">
                  <a:pos x="164" y="71"/>
                </a:cxn>
                <a:cxn ang="0">
                  <a:pos x="164" y="30"/>
                </a:cxn>
                <a:cxn ang="0">
                  <a:pos x="154" y="30"/>
                </a:cxn>
                <a:cxn ang="0">
                  <a:pos x="201" y="30"/>
                </a:cxn>
                <a:cxn ang="0">
                  <a:pos x="201" y="71"/>
                </a:cxn>
                <a:cxn ang="0">
                  <a:pos x="217" y="71"/>
                </a:cxn>
                <a:cxn ang="0">
                  <a:pos x="217" y="30"/>
                </a:cxn>
                <a:cxn ang="0">
                  <a:pos x="201" y="30"/>
                </a:cxn>
              </a:cxnLst>
              <a:rect l="0" t="0" r="r" b="b"/>
              <a:pathLst>
                <a:path w="247" h="101">
                  <a:moveTo>
                    <a:pt x="15" y="0"/>
                  </a:moveTo>
                  <a:lnTo>
                    <a:pt x="232" y="0"/>
                  </a:lnTo>
                  <a:lnTo>
                    <a:pt x="240" y="2"/>
                  </a:lnTo>
                  <a:lnTo>
                    <a:pt x="243" y="6"/>
                  </a:lnTo>
                  <a:lnTo>
                    <a:pt x="247" y="10"/>
                  </a:lnTo>
                  <a:lnTo>
                    <a:pt x="247" y="15"/>
                  </a:lnTo>
                  <a:lnTo>
                    <a:pt x="247" y="86"/>
                  </a:lnTo>
                  <a:lnTo>
                    <a:pt x="247" y="91"/>
                  </a:lnTo>
                  <a:lnTo>
                    <a:pt x="243" y="97"/>
                  </a:lnTo>
                  <a:lnTo>
                    <a:pt x="240" y="99"/>
                  </a:lnTo>
                  <a:lnTo>
                    <a:pt x="232" y="101"/>
                  </a:lnTo>
                  <a:lnTo>
                    <a:pt x="15" y="101"/>
                  </a:lnTo>
                  <a:lnTo>
                    <a:pt x="9" y="99"/>
                  </a:lnTo>
                  <a:lnTo>
                    <a:pt x="6" y="97"/>
                  </a:lnTo>
                  <a:lnTo>
                    <a:pt x="2" y="91"/>
                  </a:lnTo>
                  <a:lnTo>
                    <a:pt x="0" y="86"/>
                  </a:lnTo>
                  <a:lnTo>
                    <a:pt x="0" y="15"/>
                  </a:lnTo>
                  <a:lnTo>
                    <a:pt x="2" y="10"/>
                  </a:lnTo>
                  <a:lnTo>
                    <a:pt x="6" y="6"/>
                  </a:lnTo>
                  <a:lnTo>
                    <a:pt x="9" y="2"/>
                  </a:lnTo>
                  <a:lnTo>
                    <a:pt x="15" y="0"/>
                  </a:lnTo>
                  <a:close/>
                  <a:moveTo>
                    <a:pt x="128" y="30"/>
                  </a:moveTo>
                  <a:lnTo>
                    <a:pt x="128" y="71"/>
                  </a:lnTo>
                  <a:lnTo>
                    <a:pt x="136" y="71"/>
                  </a:lnTo>
                  <a:lnTo>
                    <a:pt x="136" y="30"/>
                  </a:lnTo>
                  <a:lnTo>
                    <a:pt x="128" y="30"/>
                  </a:lnTo>
                  <a:close/>
                  <a:moveTo>
                    <a:pt x="119" y="71"/>
                  </a:moveTo>
                  <a:lnTo>
                    <a:pt x="119" y="30"/>
                  </a:lnTo>
                  <a:lnTo>
                    <a:pt x="30" y="30"/>
                  </a:lnTo>
                  <a:lnTo>
                    <a:pt x="30" y="71"/>
                  </a:lnTo>
                  <a:lnTo>
                    <a:pt x="119" y="71"/>
                  </a:lnTo>
                  <a:close/>
                  <a:moveTo>
                    <a:pt x="154" y="30"/>
                  </a:moveTo>
                  <a:lnTo>
                    <a:pt x="154" y="71"/>
                  </a:lnTo>
                  <a:lnTo>
                    <a:pt x="164" y="71"/>
                  </a:lnTo>
                  <a:lnTo>
                    <a:pt x="164" y="30"/>
                  </a:lnTo>
                  <a:lnTo>
                    <a:pt x="154" y="30"/>
                  </a:lnTo>
                  <a:close/>
                  <a:moveTo>
                    <a:pt x="201" y="30"/>
                  </a:moveTo>
                  <a:lnTo>
                    <a:pt x="201" y="71"/>
                  </a:lnTo>
                  <a:lnTo>
                    <a:pt x="217" y="71"/>
                  </a:lnTo>
                  <a:lnTo>
                    <a:pt x="217" y="30"/>
                  </a:lnTo>
                  <a:lnTo>
                    <a:pt x="201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644" tIns="34322" rIns="68644" bIns="34322" numCol="1" anchor="t" anchorCtr="0" compatLnSpc="1">
              <a:prstTxWarp prst="textNoShape">
                <a:avLst/>
              </a:prstTxWarp>
            </a:bodyPr>
            <a:lstStyle/>
            <a:p>
              <a:endParaRPr lang="en-GB" sz="1351"/>
            </a:p>
          </p:txBody>
        </p:sp>
        <p:sp>
          <p:nvSpPr>
            <p:cNvPr id="33" name="Freeform 28"/>
            <p:cNvSpPr>
              <a:spLocks noEditPoints="1"/>
            </p:cNvSpPr>
            <p:nvPr/>
          </p:nvSpPr>
          <p:spPr bwMode="auto">
            <a:xfrm>
              <a:off x="5205480" y="6207993"/>
              <a:ext cx="198438" cy="77788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232" y="0"/>
                </a:cxn>
                <a:cxn ang="0">
                  <a:pos x="240" y="0"/>
                </a:cxn>
                <a:cxn ang="0">
                  <a:pos x="243" y="3"/>
                </a:cxn>
                <a:cxn ang="0">
                  <a:pos x="247" y="9"/>
                </a:cxn>
                <a:cxn ang="0">
                  <a:pos x="249" y="14"/>
                </a:cxn>
                <a:cxn ang="0">
                  <a:pos x="249" y="83"/>
                </a:cxn>
                <a:cxn ang="0">
                  <a:pos x="247" y="91"/>
                </a:cxn>
                <a:cxn ang="0">
                  <a:pos x="243" y="94"/>
                </a:cxn>
                <a:cxn ang="0">
                  <a:pos x="240" y="98"/>
                </a:cxn>
                <a:cxn ang="0">
                  <a:pos x="232" y="98"/>
                </a:cxn>
                <a:cxn ang="0">
                  <a:pos x="15" y="98"/>
                </a:cxn>
                <a:cxn ang="0">
                  <a:pos x="9" y="98"/>
                </a:cxn>
                <a:cxn ang="0">
                  <a:pos x="6" y="94"/>
                </a:cxn>
                <a:cxn ang="0">
                  <a:pos x="2" y="91"/>
                </a:cxn>
                <a:cxn ang="0">
                  <a:pos x="0" y="83"/>
                </a:cxn>
                <a:cxn ang="0">
                  <a:pos x="0" y="14"/>
                </a:cxn>
                <a:cxn ang="0">
                  <a:pos x="2" y="9"/>
                </a:cxn>
                <a:cxn ang="0">
                  <a:pos x="6" y="3"/>
                </a:cxn>
                <a:cxn ang="0">
                  <a:pos x="9" y="0"/>
                </a:cxn>
                <a:cxn ang="0">
                  <a:pos x="15" y="0"/>
                </a:cxn>
                <a:cxn ang="0">
                  <a:pos x="128" y="29"/>
                </a:cxn>
                <a:cxn ang="0">
                  <a:pos x="128" y="68"/>
                </a:cxn>
                <a:cxn ang="0">
                  <a:pos x="136" y="68"/>
                </a:cxn>
                <a:cxn ang="0">
                  <a:pos x="136" y="29"/>
                </a:cxn>
                <a:cxn ang="0">
                  <a:pos x="128" y="29"/>
                </a:cxn>
                <a:cxn ang="0">
                  <a:pos x="119" y="68"/>
                </a:cxn>
                <a:cxn ang="0">
                  <a:pos x="119" y="29"/>
                </a:cxn>
                <a:cxn ang="0">
                  <a:pos x="32" y="29"/>
                </a:cxn>
                <a:cxn ang="0">
                  <a:pos x="32" y="68"/>
                </a:cxn>
                <a:cxn ang="0">
                  <a:pos x="119" y="68"/>
                </a:cxn>
                <a:cxn ang="0">
                  <a:pos x="156" y="29"/>
                </a:cxn>
                <a:cxn ang="0">
                  <a:pos x="156" y="68"/>
                </a:cxn>
                <a:cxn ang="0">
                  <a:pos x="163" y="68"/>
                </a:cxn>
                <a:cxn ang="0">
                  <a:pos x="163" y="29"/>
                </a:cxn>
                <a:cxn ang="0">
                  <a:pos x="156" y="29"/>
                </a:cxn>
                <a:cxn ang="0">
                  <a:pos x="201" y="29"/>
                </a:cxn>
                <a:cxn ang="0">
                  <a:pos x="201" y="68"/>
                </a:cxn>
                <a:cxn ang="0">
                  <a:pos x="217" y="68"/>
                </a:cxn>
                <a:cxn ang="0">
                  <a:pos x="217" y="29"/>
                </a:cxn>
                <a:cxn ang="0">
                  <a:pos x="201" y="29"/>
                </a:cxn>
              </a:cxnLst>
              <a:rect l="0" t="0" r="r" b="b"/>
              <a:pathLst>
                <a:path w="249" h="98">
                  <a:moveTo>
                    <a:pt x="15" y="0"/>
                  </a:moveTo>
                  <a:lnTo>
                    <a:pt x="232" y="0"/>
                  </a:lnTo>
                  <a:lnTo>
                    <a:pt x="240" y="0"/>
                  </a:lnTo>
                  <a:lnTo>
                    <a:pt x="243" y="3"/>
                  </a:lnTo>
                  <a:lnTo>
                    <a:pt x="247" y="9"/>
                  </a:lnTo>
                  <a:lnTo>
                    <a:pt x="249" y="14"/>
                  </a:lnTo>
                  <a:lnTo>
                    <a:pt x="249" y="83"/>
                  </a:lnTo>
                  <a:lnTo>
                    <a:pt x="247" y="91"/>
                  </a:lnTo>
                  <a:lnTo>
                    <a:pt x="243" y="94"/>
                  </a:lnTo>
                  <a:lnTo>
                    <a:pt x="240" y="98"/>
                  </a:lnTo>
                  <a:lnTo>
                    <a:pt x="232" y="98"/>
                  </a:lnTo>
                  <a:lnTo>
                    <a:pt x="15" y="98"/>
                  </a:lnTo>
                  <a:lnTo>
                    <a:pt x="9" y="98"/>
                  </a:lnTo>
                  <a:lnTo>
                    <a:pt x="6" y="94"/>
                  </a:lnTo>
                  <a:lnTo>
                    <a:pt x="2" y="91"/>
                  </a:lnTo>
                  <a:lnTo>
                    <a:pt x="0" y="83"/>
                  </a:lnTo>
                  <a:lnTo>
                    <a:pt x="0" y="14"/>
                  </a:lnTo>
                  <a:lnTo>
                    <a:pt x="2" y="9"/>
                  </a:lnTo>
                  <a:lnTo>
                    <a:pt x="6" y="3"/>
                  </a:lnTo>
                  <a:lnTo>
                    <a:pt x="9" y="0"/>
                  </a:lnTo>
                  <a:lnTo>
                    <a:pt x="15" y="0"/>
                  </a:lnTo>
                  <a:close/>
                  <a:moveTo>
                    <a:pt x="128" y="29"/>
                  </a:moveTo>
                  <a:lnTo>
                    <a:pt x="128" y="68"/>
                  </a:lnTo>
                  <a:lnTo>
                    <a:pt x="136" y="68"/>
                  </a:lnTo>
                  <a:lnTo>
                    <a:pt x="136" y="29"/>
                  </a:lnTo>
                  <a:lnTo>
                    <a:pt x="128" y="29"/>
                  </a:lnTo>
                  <a:close/>
                  <a:moveTo>
                    <a:pt x="119" y="68"/>
                  </a:moveTo>
                  <a:lnTo>
                    <a:pt x="119" y="29"/>
                  </a:lnTo>
                  <a:lnTo>
                    <a:pt x="32" y="29"/>
                  </a:lnTo>
                  <a:lnTo>
                    <a:pt x="32" y="68"/>
                  </a:lnTo>
                  <a:lnTo>
                    <a:pt x="119" y="68"/>
                  </a:lnTo>
                  <a:close/>
                  <a:moveTo>
                    <a:pt x="156" y="29"/>
                  </a:moveTo>
                  <a:lnTo>
                    <a:pt x="156" y="68"/>
                  </a:lnTo>
                  <a:lnTo>
                    <a:pt x="163" y="68"/>
                  </a:lnTo>
                  <a:lnTo>
                    <a:pt x="163" y="29"/>
                  </a:lnTo>
                  <a:lnTo>
                    <a:pt x="156" y="29"/>
                  </a:lnTo>
                  <a:close/>
                  <a:moveTo>
                    <a:pt x="201" y="29"/>
                  </a:moveTo>
                  <a:lnTo>
                    <a:pt x="201" y="68"/>
                  </a:lnTo>
                  <a:lnTo>
                    <a:pt x="217" y="68"/>
                  </a:lnTo>
                  <a:lnTo>
                    <a:pt x="217" y="29"/>
                  </a:lnTo>
                  <a:lnTo>
                    <a:pt x="201" y="2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644" tIns="34322" rIns="68644" bIns="34322" numCol="1" anchor="t" anchorCtr="0" compatLnSpc="1">
              <a:prstTxWarp prst="textNoShape">
                <a:avLst/>
              </a:prstTxWarp>
            </a:bodyPr>
            <a:lstStyle/>
            <a:p>
              <a:endParaRPr lang="en-GB" sz="1351"/>
            </a:p>
          </p:txBody>
        </p:sp>
        <p:sp>
          <p:nvSpPr>
            <p:cNvPr id="34" name="Freeform 29"/>
            <p:cNvSpPr>
              <a:spLocks noEditPoints="1"/>
            </p:cNvSpPr>
            <p:nvPr/>
          </p:nvSpPr>
          <p:spPr bwMode="auto">
            <a:xfrm>
              <a:off x="5184842" y="6098456"/>
              <a:ext cx="195263" cy="79375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232" y="0"/>
                </a:cxn>
                <a:cxn ang="0">
                  <a:pos x="240" y="2"/>
                </a:cxn>
                <a:cxn ang="0">
                  <a:pos x="243" y="4"/>
                </a:cxn>
                <a:cxn ang="0">
                  <a:pos x="247" y="10"/>
                </a:cxn>
                <a:cxn ang="0">
                  <a:pos x="247" y="15"/>
                </a:cxn>
                <a:cxn ang="0">
                  <a:pos x="247" y="86"/>
                </a:cxn>
                <a:cxn ang="0">
                  <a:pos x="247" y="91"/>
                </a:cxn>
                <a:cxn ang="0">
                  <a:pos x="243" y="95"/>
                </a:cxn>
                <a:cxn ang="0">
                  <a:pos x="240" y="99"/>
                </a:cxn>
                <a:cxn ang="0">
                  <a:pos x="232" y="101"/>
                </a:cxn>
                <a:cxn ang="0">
                  <a:pos x="15" y="101"/>
                </a:cxn>
                <a:cxn ang="0">
                  <a:pos x="9" y="99"/>
                </a:cxn>
                <a:cxn ang="0">
                  <a:pos x="6" y="95"/>
                </a:cxn>
                <a:cxn ang="0">
                  <a:pos x="2" y="91"/>
                </a:cxn>
                <a:cxn ang="0">
                  <a:pos x="0" y="86"/>
                </a:cxn>
                <a:cxn ang="0">
                  <a:pos x="0" y="15"/>
                </a:cxn>
                <a:cxn ang="0">
                  <a:pos x="2" y="10"/>
                </a:cxn>
                <a:cxn ang="0">
                  <a:pos x="6" y="4"/>
                </a:cxn>
                <a:cxn ang="0">
                  <a:pos x="9" y="2"/>
                </a:cxn>
                <a:cxn ang="0">
                  <a:pos x="15" y="0"/>
                </a:cxn>
                <a:cxn ang="0">
                  <a:pos x="128" y="30"/>
                </a:cxn>
                <a:cxn ang="0">
                  <a:pos x="128" y="69"/>
                </a:cxn>
                <a:cxn ang="0">
                  <a:pos x="136" y="69"/>
                </a:cxn>
                <a:cxn ang="0">
                  <a:pos x="136" y="30"/>
                </a:cxn>
                <a:cxn ang="0">
                  <a:pos x="128" y="30"/>
                </a:cxn>
                <a:cxn ang="0">
                  <a:pos x="119" y="69"/>
                </a:cxn>
                <a:cxn ang="0">
                  <a:pos x="119" y="30"/>
                </a:cxn>
                <a:cxn ang="0">
                  <a:pos x="30" y="30"/>
                </a:cxn>
                <a:cxn ang="0">
                  <a:pos x="30" y="69"/>
                </a:cxn>
                <a:cxn ang="0">
                  <a:pos x="119" y="69"/>
                </a:cxn>
                <a:cxn ang="0">
                  <a:pos x="154" y="30"/>
                </a:cxn>
                <a:cxn ang="0">
                  <a:pos x="154" y="69"/>
                </a:cxn>
                <a:cxn ang="0">
                  <a:pos x="164" y="69"/>
                </a:cxn>
                <a:cxn ang="0">
                  <a:pos x="164" y="30"/>
                </a:cxn>
                <a:cxn ang="0">
                  <a:pos x="154" y="30"/>
                </a:cxn>
                <a:cxn ang="0">
                  <a:pos x="201" y="30"/>
                </a:cxn>
                <a:cxn ang="0">
                  <a:pos x="201" y="69"/>
                </a:cxn>
                <a:cxn ang="0">
                  <a:pos x="217" y="69"/>
                </a:cxn>
                <a:cxn ang="0">
                  <a:pos x="217" y="30"/>
                </a:cxn>
                <a:cxn ang="0">
                  <a:pos x="201" y="30"/>
                </a:cxn>
              </a:cxnLst>
              <a:rect l="0" t="0" r="r" b="b"/>
              <a:pathLst>
                <a:path w="247" h="101">
                  <a:moveTo>
                    <a:pt x="15" y="0"/>
                  </a:moveTo>
                  <a:lnTo>
                    <a:pt x="232" y="0"/>
                  </a:lnTo>
                  <a:lnTo>
                    <a:pt x="240" y="2"/>
                  </a:lnTo>
                  <a:lnTo>
                    <a:pt x="243" y="4"/>
                  </a:lnTo>
                  <a:lnTo>
                    <a:pt x="247" y="10"/>
                  </a:lnTo>
                  <a:lnTo>
                    <a:pt x="247" y="15"/>
                  </a:lnTo>
                  <a:lnTo>
                    <a:pt x="247" y="86"/>
                  </a:lnTo>
                  <a:lnTo>
                    <a:pt x="247" y="91"/>
                  </a:lnTo>
                  <a:lnTo>
                    <a:pt x="243" y="95"/>
                  </a:lnTo>
                  <a:lnTo>
                    <a:pt x="240" y="99"/>
                  </a:lnTo>
                  <a:lnTo>
                    <a:pt x="232" y="101"/>
                  </a:lnTo>
                  <a:lnTo>
                    <a:pt x="15" y="101"/>
                  </a:lnTo>
                  <a:lnTo>
                    <a:pt x="9" y="99"/>
                  </a:lnTo>
                  <a:lnTo>
                    <a:pt x="6" y="95"/>
                  </a:lnTo>
                  <a:lnTo>
                    <a:pt x="2" y="91"/>
                  </a:lnTo>
                  <a:lnTo>
                    <a:pt x="0" y="86"/>
                  </a:lnTo>
                  <a:lnTo>
                    <a:pt x="0" y="15"/>
                  </a:lnTo>
                  <a:lnTo>
                    <a:pt x="2" y="10"/>
                  </a:lnTo>
                  <a:lnTo>
                    <a:pt x="6" y="4"/>
                  </a:lnTo>
                  <a:lnTo>
                    <a:pt x="9" y="2"/>
                  </a:lnTo>
                  <a:lnTo>
                    <a:pt x="15" y="0"/>
                  </a:lnTo>
                  <a:close/>
                  <a:moveTo>
                    <a:pt x="128" y="30"/>
                  </a:moveTo>
                  <a:lnTo>
                    <a:pt x="128" y="69"/>
                  </a:lnTo>
                  <a:lnTo>
                    <a:pt x="136" y="69"/>
                  </a:lnTo>
                  <a:lnTo>
                    <a:pt x="136" y="30"/>
                  </a:lnTo>
                  <a:lnTo>
                    <a:pt x="128" y="30"/>
                  </a:lnTo>
                  <a:close/>
                  <a:moveTo>
                    <a:pt x="119" y="69"/>
                  </a:moveTo>
                  <a:lnTo>
                    <a:pt x="119" y="30"/>
                  </a:lnTo>
                  <a:lnTo>
                    <a:pt x="30" y="30"/>
                  </a:lnTo>
                  <a:lnTo>
                    <a:pt x="30" y="69"/>
                  </a:lnTo>
                  <a:lnTo>
                    <a:pt x="119" y="69"/>
                  </a:lnTo>
                  <a:close/>
                  <a:moveTo>
                    <a:pt x="154" y="30"/>
                  </a:moveTo>
                  <a:lnTo>
                    <a:pt x="154" y="69"/>
                  </a:lnTo>
                  <a:lnTo>
                    <a:pt x="164" y="69"/>
                  </a:lnTo>
                  <a:lnTo>
                    <a:pt x="164" y="30"/>
                  </a:lnTo>
                  <a:lnTo>
                    <a:pt x="154" y="30"/>
                  </a:lnTo>
                  <a:close/>
                  <a:moveTo>
                    <a:pt x="201" y="30"/>
                  </a:moveTo>
                  <a:lnTo>
                    <a:pt x="201" y="69"/>
                  </a:lnTo>
                  <a:lnTo>
                    <a:pt x="217" y="69"/>
                  </a:lnTo>
                  <a:lnTo>
                    <a:pt x="217" y="30"/>
                  </a:lnTo>
                  <a:lnTo>
                    <a:pt x="201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644" tIns="34322" rIns="68644" bIns="34322" numCol="1" anchor="t" anchorCtr="0" compatLnSpc="1">
              <a:prstTxWarp prst="textNoShape">
                <a:avLst/>
              </a:prstTxWarp>
            </a:bodyPr>
            <a:lstStyle/>
            <a:p>
              <a:endParaRPr lang="en-GB" sz="1351"/>
            </a:p>
          </p:txBody>
        </p:sp>
        <p:sp>
          <p:nvSpPr>
            <p:cNvPr id="35" name="Freeform 30"/>
            <p:cNvSpPr>
              <a:spLocks noEditPoints="1"/>
            </p:cNvSpPr>
            <p:nvPr/>
          </p:nvSpPr>
          <p:spPr bwMode="auto">
            <a:xfrm>
              <a:off x="5184842" y="6152431"/>
              <a:ext cx="195263" cy="79375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232" y="0"/>
                </a:cxn>
                <a:cxn ang="0">
                  <a:pos x="240" y="2"/>
                </a:cxn>
                <a:cxn ang="0">
                  <a:pos x="243" y="6"/>
                </a:cxn>
                <a:cxn ang="0">
                  <a:pos x="247" y="9"/>
                </a:cxn>
                <a:cxn ang="0">
                  <a:pos x="247" y="17"/>
                </a:cxn>
                <a:cxn ang="0">
                  <a:pos x="247" y="85"/>
                </a:cxn>
                <a:cxn ang="0">
                  <a:pos x="247" y="91"/>
                </a:cxn>
                <a:cxn ang="0">
                  <a:pos x="243" y="97"/>
                </a:cxn>
                <a:cxn ang="0">
                  <a:pos x="240" y="98"/>
                </a:cxn>
                <a:cxn ang="0">
                  <a:pos x="232" y="100"/>
                </a:cxn>
                <a:cxn ang="0">
                  <a:pos x="15" y="100"/>
                </a:cxn>
                <a:cxn ang="0">
                  <a:pos x="9" y="98"/>
                </a:cxn>
                <a:cxn ang="0">
                  <a:pos x="6" y="97"/>
                </a:cxn>
                <a:cxn ang="0">
                  <a:pos x="2" y="91"/>
                </a:cxn>
                <a:cxn ang="0">
                  <a:pos x="0" y="85"/>
                </a:cxn>
                <a:cxn ang="0">
                  <a:pos x="0" y="17"/>
                </a:cxn>
                <a:cxn ang="0">
                  <a:pos x="2" y="9"/>
                </a:cxn>
                <a:cxn ang="0">
                  <a:pos x="6" y="6"/>
                </a:cxn>
                <a:cxn ang="0">
                  <a:pos x="9" y="2"/>
                </a:cxn>
                <a:cxn ang="0">
                  <a:pos x="15" y="0"/>
                </a:cxn>
                <a:cxn ang="0">
                  <a:pos x="128" y="32"/>
                </a:cxn>
                <a:cxn ang="0">
                  <a:pos x="128" y="71"/>
                </a:cxn>
                <a:cxn ang="0">
                  <a:pos x="136" y="71"/>
                </a:cxn>
                <a:cxn ang="0">
                  <a:pos x="136" y="32"/>
                </a:cxn>
                <a:cxn ang="0">
                  <a:pos x="128" y="32"/>
                </a:cxn>
                <a:cxn ang="0">
                  <a:pos x="119" y="71"/>
                </a:cxn>
                <a:cxn ang="0">
                  <a:pos x="119" y="32"/>
                </a:cxn>
                <a:cxn ang="0">
                  <a:pos x="30" y="32"/>
                </a:cxn>
                <a:cxn ang="0">
                  <a:pos x="30" y="71"/>
                </a:cxn>
                <a:cxn ang="0">
                  <a:pos x="119" y="71"/>
                </a:cxn>
                <a:cxn ang="0">
                  <a:pos x="154" y="32"/>
                </a:cxn>
                <a:cxn ang="0">
                  <a:pos x="154" y="71"/>
                </a:cxn>
                <a:cxn ang="0">
                  <a:pos x="164" y="71"/>
                </a:cxn>
                <a:cxn ang="0">
                  <a:pos x="164" y="32"/>
                </a:cxn>
                <a:cxn ang="0">
                  <a:pos x="154" y="32"/>
                </a:cxn>
                <a:cxn ang="0">
                  <a:pos x="201" y="32"/>
                </a:cxn>
                <a:cxn ang="0">
                  <a:pos x="201" y="71"/>
                </a:cxn>
                <a:cxn ang="0">
                  <a:pos x="217" y="71"/>
                </a:cxn>
                <a:cxn ang="0">
                  <a:pos x="217" y="32"/>
                </a:cxn>
                <a:cxn ang="0">
                  <a:pos x="201" y="32"/>
                </a:cxn>
              </a:cxnLst>
              <a:rect l="0" t="0" r="r" b="b"/>
              <a:pathLst>
                <a:path w="247" h="100">
                  <a:moveTo>
                    <a:pt x="15" y="0"/>
                  </a:moveTo>
                  <a:lnTo>
                    <a:pt x="232" y="0"/>
                  </a:lnTo>
                  <a:lnTo>
                    <a:pt x="240" y="2"/>
                  </a:lnTo>
                  <a:lnTo>
                    <a:pt x="243" y="6"/>
                  </a:lnTo>
                  <a:lnTo>
                    <a:pt x="247" y="9"/>
                  </a:lnTo>
                  <a:lnTo>
                    <a:pt x="247" y="17"/>
                  </a:lnTo>
                  <a:lnTo>
                    <a:pt x="247" y="85"/>
                  </a:lnTo>
                  <a:lnTo>
                    <a:pt x="247" y="91"/>
                  </a:lnTo>
                  <a:lnTo>
                    <a:pt x="243" y="97"/>
                  </a:lnTo>
                  <a:lnTo>
                    <a:pt x="240" y="98"/>
                  </a:lnTo>
                  <a:lnTo>
                    <a:pt x="232" y="100"/>
                  </a:lnTo>
                  <a:lnTo>
                    <a:pt x="15" y="100"/>
                  </a:lnTo>
                  <a:lnTo>
                    <a:pt x="9" y="98"/>
                  </a:lnTo>
                  <a:lnTo>
                    <a:pt x="6" y="97"/>
                  </a:lnTo>
                  <a:lnTo>
                    <a:pt x="2" y="91"/>
                  </a:lnTo>
                  <a:lnTo>
                    <a:pt x="0" y="85"/>
                  </a:lnTo>
                  <a:lnTo>
                    <a:pt x="0" y="17"/>
                  </a:lnTo>
                  <a:lnTo>
                    <a:pt x="2" y="9"/>
                  </a:lnTo>
                  <a:lnTo>
                    <a:pt x="6" y="6"/>
                  </a:lnTo>
                  <a:lnTo>
                    <a:pt x="9" y="2"/>
                  </a:lnTo>
                  <a:lnTo>
                    <a:pt x="15" y="0"/>
                  </a:lnTo>
                  <a:close/>
                  <a:moveTo>
                    <a:pt x="128" y="32"/>
                  </a:moveTo>
                  <a:lnTo>
                    <a:pt x="128" y="71"/>
                  </a:lnTo>
                  <a:lnTo>
                    <a:pt x="136" y="71"/>
                  </a:lnTo>
                  <a:lnTo>
                    <a:pt x="136" y="32"/>
                  </a:lnTo>
                  <a:lnTo>
                    <a:pt x="128" y="32"/>
                  </a:lnTo>
                  <a:close/>
                  <a:moveTo>
                    <a:pt x="119" y="71"/>
                  </a:moveTo>
                  <a:lnTo>
                    <a:pt x="119" y="32"/>
                  </a:lnTo>
                  <a:lnTo>
                    <a:pt x="30" y="32"/>
                  </a:lnTo>
                  <a:lnTo>
                    <a:pt x="30" y="71"/>
                  </a:lnTo>
                  <a:lnTo>
                    <a:pt x="119" y="71"/>
                  </a:lnTo>
                  <a:close/>
                  <a:moveTo>
                    <a:pt x="154" y="32"/>
                  </a:moveTo>
                  <a:lnTo>
                    <a:pt x="154" y="71"/>
                  </a:lnTo>
                  <a:lnTo>
                    <a:pt x="164" y="71"/>
                  </a:lnTo>
                  <a:lnTo>
                    <a:pt x="164" y="32"/>
                  </a:lnTo>
                  <a:lnTo>
                    <a:pt x="154" y="32"/>
                  </a:lnTo>
                  <a:close/>
                  <a:moveTo>
                    <a:pt x="201" y="32"/>
                  </a:moveTo>
                  <a:lnTo>
                    <a:pt x="201" y="71"/>
                  </a:lnTo>
                  <a:lnTo>
                    <a:pt x="217" y="71"/>
                  </a:lnTo>
                  <a:lnTo>
                    <a:pt x="217" y="32"/>
                  </a:lnTo>
                  <a:lnTo>
                    <a:pt x="201" y="3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644" tIns="34322" rIns="68644" bIns="34322" numCol="1" anchor="t" anchorCtr="0" compatLnSpc="1">
              <a:prstTxWarp prst="textNoShape">
                <a:avLst/>
              </a:prstTxWarp>
            </a:bodyPr>
            <a:lstStyle/>
            <a:p>
              <a:endParaRPr lang="en-GB" sz="1351"/>
            </a:p>
          </p:txBody>
        </p:sp>
        <p:sp>
          <p:nvSpPr>
            <p:cNvPr id="36" name="Freeform 31"/>
            <p:cNvSpPr>
              <a:spLocks noEditPoints="1"/>
            </p:cNvSpPr>
            <p:nvPr/>
          </p:nvSpPr>
          <p:spPr bwMode="auto">
            <a:xfrm>
              <a:off x="5161030" y="5987331"/>
              <a:ext cx="195263" cy="79375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233" y="0"/>
                </a:cxn>
                <a:cxn ang="0">
                  <a:pos x="238" y="2"/>
                </a:cxn>
                <a:cxn ang="0">
                  <a:pos x="242" y="4"/>
                </a:cxn>
                <a:cxn ang="0">
                  <a:pos x="246" y="9"/>
                </a:cxn>
                <a:cxn ang="0">
                  <a:pos x="247" y="15"/>
                </a:cxn>
                <a:cxn ang="0">
                  <a:pos x="247" y="85"/>
                </a:cxn>
                <a:cxn ang="0">
                  <a:pos x="246" y="91"/>
                </a:cxn>
                <a:cxn ang="0">
                  <a:pos x="242" y="95"/>
                </a:cxn>
                <a:cxn ang="0">
                  <a:pos x="238" y="98"/>
                </a:cxn>
                <a:cxn ang="0">
                  <a:pos x="233" y="100"/>
                </a:cxn>
                <a:cxn ang="0">
                  <a:pos x="15" y="100"/>
                </a:cxn>
                <a:cxn ang="0">
                  <a:pos x="8" y="98"/>
                </a:cxn>
                <a:cxn ang="0">
                  <a:pos x="4" y="95"/>
                </a:cxn>
                <a:cxn ang="0">
                  <a:pos x="0" y="91"/>
                </a:cxn>
                <a:cxn ang="0">
                  <a:pos x="0" y="85"/>
                </a:cxn>
                <a:cxn ang="0">
                  <a:pos x="0" y="15"/>
                </a:cxn>
                <a:cxn ang="0">
                  <a:pos x="0" y="9"/>
                </a:cxn>
                <a:cxn ang="0">
                  <a:pos x="4" y="4"/>
                </a:cxn>
                <a:cxn ang="0">
                  <a:pos x="8" y="2"/>
                </a:cxn>
                <a:cxn ang="0">
                  <a:pos x="15" y="0"/>
                </a:cxn>
                <a:cxn ang="0">
                  <a:pos x="127" y="30"/>
                </a:cxn>
                <a:cxn ang="0">
                  <a:pos x="127" y="71"/>
                </a:cxn>
                <a:cxn ang="0">
                  <a:pos x="136" y="71"/>
                </a:cxn>
                <a:cxn ang="0">
                  <a:pos x="136" y="30"/>
                </a:cxn>
                <a:cxn ang="0">
                  <a:pos x="127" y="30"/>
                </a:cxn>
                <a:cxn ang="0">
                  <a:pos x="117" y="71"/>
                </a:cxn>
                <a:cxn ang="0">
                  <a:pos x="117" y="30"/>
                </a:cxn>
                <a:cxn ang="0">
                  <a:pos x="30" y="30"/>
                </a:cxn>
                <a:cxn ang="0">
                  <a:pos x="30" y="71"/>
                </a:cxn>
                <a:cxn ang="0">
                  <a:pos x="117" y="71"/>
                </a:cxn>
                <a:cxn ang="0">
                  <a:pos x="155" y="30"/>
                </a:cxn>
                <a:cxn ang="0">
                  <a:pos x="155" y="71"/>
                </a:cxn>
                <a:cxn ang="0">
                  <a:pos x="162" y="71"/>
                </a:cxn>
                <a:cxn ang="0">
                  <a:pos x="162" y="30"/>
                </a:cxn>
                <a:cxn ang="0">
                  <a:pos x="155" y="30"/>
                </a:cxn>
                <a:cxn ang="0">
                  <a:pos x="201" y="30"/>
                </a:cxn>
                <a:cxn ang="0">
                  <a:pos x="201" y="71"/>
                </a:cxn>
                <a:cxn ang="0">
                  <a:pos x="218" y="71"/>
                </a:cxn>
                <a:cxn ang="0">
                  <a:pos x="218" y="30"/>
                </a:cxn>
                <a:cxn ang="0">
                  <a:pos x="201" y="30"/>
                </a:cxn>
              </a:cxnLst>
              <a:rect l="0" t="0" r="r" b="b"/>
              <a:pathLst>
                <a:path w="247" h="100">
                  <a:moveTo>
                    <a:pt x="15" y="0"/>
                  </a:moveTo>
                  <a:lnTo>
                    <a:pt x="233" y="0"/>
                  </a:lnTo>
                  <a:lnTo>
                    <a:pt x="238" y="2"/>
                  </a:lnTo>
                  <a:lnTo>
                    <a:pt x="242" y="4"/>
                  </a:lnTo>
                  <a:lnTo>
                    <a:pt x="246" y="9"/>
                  </a:lnTo>
                  <a:lnTo>
                    <a:pt x="247" y="15"/>
                  </a:lnTo>
                  <a:lnTo>
                    <a:pt x="247" y="85"/>
                  </a:lnTo>
                  <a:lnTo>
                    <a:pt x="246" y="91"/>
                  </a:lnTo>
                  <a:lnTo>
                    <a:pt x="242" y="95"/>
                  </a:lnTo>
                  <a:lnTo>
                    <a:pt x="238" y="98"/>
                  </a:lnTo>
                  <a:lnTo>
                    <a:pt x="233" y="100"/>
                  </a:lnTo>
                  <a:lnTo>
                    <a:pt x="15" y="100"/>
                  </a:lnTo>
                  <a:lnTo>
                    <a:pt x="8" y="98"/>
                  </a:lnTo>
                  <a:lnTo>
                    <a:pt x="4" y="95"/>
                  </a:lnTo>
                  <a:lnTo>
                    <a:pt x="0" y="91"/>
                  </a:lnTo>
                  <a:lnTo>
                    <a:pt x="0" y="85"/>
                  </a:lnTo>
                  <a:lnTo>
                    <a:pt x="0" y="15"/>
                  </a:lnTo>
                  <a:lnTo>
                    <a:pt x="0" y="9"/>
                  </a:lnTo>
                  <a:lnTo>
                    <a:pt x="4" y="4"/>
                  </a:lnTo>
                  <a:lnTo>
                    <a:pt x="8" y="2"/>
                  </a:lnTo>
                  <a:lnTo>
                    <a:pt x="15" y="0"/>
                  </a:lnTo>
                  <a:close/>
                  <a:moveTo>
                    <a:pt x="127" y="30"/>
                  </a:moveTo>
                  <a:lnTo>
                    <a:pt x="127" y="71"/>
                  </a:lnTo>
                  <a:lnTo>
                    <a:pt x="136" y="71"/>
                  </a:lnTo>
                  <a:lnTo>
                    <a:pt x="136" y="30"/>
                  </a:lnTo>
                  <a:lnTo>
                    <a:pt x="127" y="30"/>
                  </a:lnTo>
                  <a:close/>
                  <a:moveTo>
                    <a:pt x="117" y="71"/>
                  </a:moveTo>
                  <a:lnTo>
                    <a:pt x="117" y="30"/>
                  </a:lnTo>
                  <a:lnTo>
                    <a:pt x="30" y="30"/>
                  </a:lnTo>
                  <a:lnTo>
                    <a:pt x="30" y="71"/>
                  </a:lnTo>
                  <a:lnTo>
                    <a:pt x="117" y="71"/>
                  </a:lnTo>
                  <a:close/>
                  <a:moveTo>
                    <a:pt x="155" y="30"/>
                  </a:moveTo>
                  <a:lnTo>
                    <a:pt x="155" y="71"/>
                  </a:lnTo>
                  <a:lnTo>
                    <a:pt x="162" y="71"/>
                  </a:lnTo>
                  <a:lnTo>
                    <a:pt x="162" y="30"/>
                  </a:lnTo>
                  <a:lnTo>
                    <a:pt x="155" y="30"/>
                  </a:lnTo>
                  <a:close/>
                  <a:moveTo>
                    <a:pt x="201" y="30"/>
                  </a:moveTo>
                  <a:lnTo>
                    <a:pt x="201" y="71"/>
                  </a:lnTo>
                  <a:lnTo>
                    <a:pt x="218" y="71"/>
                  </a:lnTo>
                  <a:lnTo>
                    <a:pt x="218" y="30"/>
                  </a:lnTo>
                  <a:lnTo>
                    <a:pt x="201" y="3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644" tIns="34322" rIns="68644" bIns="34322" numCol="1" anchor="t" anchorCtr="0" compatLnSpc="1">
              <a:prstTxWarp prst="textNoShape">
                <a:avLst/>
              </a:prstTxWarp>
            </a:bodyPr>
            <a:lstStyle/>
            <a:p>
              <a:endParaRPr lang="en-GB" sz="1351"/>
            </a:p>
          </p:txBody>
        </p:sp>
        <p:sp>
          <p:nvSpPr>
            <p:cNvPr id="37" name="Freeform 32"/>
            <p:cNvSpPr>
              <a:spLocks noEditPoints="1"/>
            </p:cNvSpPr>
            <p:nvPr/>
          </p:nvSpPr>
          <p:spPr bwMode="auto">
            <a:xfrm>
              <a:off x="5184842" y="6042893"/>
              <a:ext cx="195263" cy="77788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232" y="0"/>
                </a:cxn>
                <a:cxn ang="0">
                  <a:pos x="240" y="0"/>
                </a:cxn>
                <a:cxn ang="0">
                  <a:pos x="243" y="3"/>
                </a:cxn>
                <a:cxn ang="0">
                  <a:pos x="247" y="7"/>
                </a:cxn>
                <a:cxn ang="0">
                  <a:pos x="247" y="14"/>
                </a:cxn>
                <a:cxn ang="0">
                  <a:pos x="247" y="83"/>
                </a:cxn>
                <a:cxn ang="0">
                  <a:pos x="247" y="89"/>
                </a:cxn>
                <a:cxn ang="0">
                  <a:pos x="243" y="94"/>
                </a:cxn>
                <a:cxn ang="0">
                  <a:pos x="240" y="98"/>
                </a:cxn>
                <a:cxn ang="0">
                  <a:pos x="232" y="98"/>
                </a:cxn>
                <a:cxn ang="0">
                  <a:pos x="15" y="98"/>
                </a:cxn>
                <a:cxn ang="0">
                  <a:pos x="9" y="98"/>
                </a:cxn>
                <a:cxn ang="0">
                  <a:pos x="6" y="94"/>
                </a:cxn>
                <a:cxn ang="0">
                  <a:pos x="2" y="89"/>
                </a:cxn>
                <a:cxn ang="0">
                  <a:pos x="0" y="83"/>
                </a:cxn>
                <a:cxn ang="0">
                  <a:pos x="0" y="14"/>
                </a:cxn>
                <a:cxn ang="0">
                  <a:pos x="2" y="7"/>
                </a:cxn>
                <a:cxn ang="0">
                  <a:pos x="6" y="3"/>
                </a:cxn>
                <a:cxn ang="0">
                  <a:pos x="9" y="0"/>
                </a:cxn>
                <a:cxn ang="0">
                  <a:pos x="15" y="0"/>
                </a:cxn>
                <a:cxn ang="0">
                  <a:pos x="217" y="29"/>
                </a:cxn>
                <a:cxn ang="0">
                  <a:pos x="30" y="29"/>
                </a:cxn>
                <a:cxn ang="0">
                  <a:pos x="30" y="68"/>
                </a:cxn>
                <a:cxn ang="0">
                  <a:pos x="217" y="68"/>
                </a:cxn>
                <a:cxn ang="0">
                  <a:pos x="217" y="29"/>
                </a:cxn>
              </a:cxnLst>
              <a:rect l="0" t="0" r="r" b="b"/>
              <a:pathLst>
                <a:path w="247" h="98">
                  <a:moveTo>
                    <a:pt x="15" y="0"/>
                  </a:moveTo>
                  <a:lnTo>
                    <a:pt x="232" y="0"/>
                  </a:lnTo>
                  <a:lnTo>
                    <a:pt x="240" y="0"/>
                  </a:lnTo>
                  <a:lnTo>
                    <a:pt x="243" y="3"/>
                  </a:lnTo>
                  <a:lnTo>
                    <a:pt x="247" y="7"/>
                  </a:lnTo>
                  <a:lnTo>
                    <a:pt x="247" y="14"/>
                  </a:lnTo>
                  <a:lnTo>
                    <a:pt x="247" y="83"/>
                  </a:lnTo>
                  <a:lnTo>
                    <a:pt x="247" y="89"/>
                  </a:lnTo>
                  <a:lnTo>
                    <a:pt x="243" y="94"/>
                  </a:lnTo>
                  <a:lnTo>
                    <a:pt x="240" y="98"/>
                  </a:lnTo>
                  <a:lnTo>
                    <a:pt x="232" y="98"/>
                  </a:lnTo>
                  <a:lnTo>
                    <a:pt x="15" y="98"/>
                  </a:lnTo>
                  <a:lnTo>
                    <a:pt x="9" y="98"/>
                  </a:lnTo>
                  <a:lnTo>
                    <a:pt x="6" y="94"/>
                  </a:lnTo>
                  <a:lnTo>
                    <a:pt x="2" y="89"/>
                  </a:lnTo>
                  <a:lnTo>
                    <a:pt x="0" y="83"/>
                  </a:lnTo>
                  <a:lnTo>
                    <a:pt x="0" y="14"/>
                  </a:lnTo>
                  <a:lnTo>
                    <a:pt x="2" y="7"/>
                  </a:lnTo>
                  <a:lnTo>
                    <a:pt x="6" y="3"/>
                  </a:lnTo>
                  <a:lnTo>
                    <a:pt x="9" y="0"/>
                  </a:lnTo>
                  <a:lnTo>
                    <a:pt x="15" y="0"/>
                  </a:lnTo>
                  <a:close/>
                  <a:moveTo>
                    <a:pt x="217" y="29"/>
                  </a:moveTo>
                  <a:lnTo>
                    <a:pt x="30" y="29"/>
                  </a:lnTo>
                  <a:lnTo>
                    <a:pt x="30" y="68"/>
                  </a:lnTo>
                  <a:lnTo>
                    <a:pt x="217" y="68"/>
                  </a:lnTo>
                  <a:lnTo>
                    <a:pt x="217" y="2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644" tIns="34322" rIns="68644" bIns="34322" numCol="1" anchor="t" anchorCtr="0" compatLnSpc="1">
              <a:prstTxWarp prst="textNoShape">
                <a:avLst/>
              </a:prstTxWarp>
            </a:bodyPr>
            <a:lstStyle/>
            <a:p>
              <a:endParaRPr lang="en-GB" sz="1351"/>
            </a:p>
          </p:txBody>
        </p:sp>
        <p:sp>
          <p:nvSpPr>
            <p:cNvPr id="38" name="Rectangle 33"/>
            <p:cNvSpPr>
              <a:spLocks noChangeArrowheads="1"/>
            </p:cNvSpPr>
            <p:nvPr/>
          </p:nvSpPr>
          <p:spPr bwMode="auto">
            <a:xfrm>
              <a:off x="5313430" y="6055593"/>
              <a:ext cx="30163" cy="539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644" tIns="34322" rIns="68644" bIns="34322" numCol="1" anchor="t" anchorCtr="0" compatLnSpc="1">
              <a:prstTxWarp prst="textNoShape">
                <a:avLst/>
              </a:prstTxWarp>
            </a:bodyPr>
            <a:lstStyle/>
            <a:p>
              <a:endParaRPr lang="en-GB" sz="1351"/>
            </a:p>
          </p:txBody>
        </p:sp>
        <p:sp>
          <p:nvSpPr>
            <p:cNvPr id="39" name="Rectangle 34"/>
            <p:cNvSpPr>
              <a:spLocks noChangeArrowheads="1"/>
            </p:cNvSpPr>
            <p:nvPr/>
          </p:nvSpPr>
          <p:spPr bwMode="auto">
            <a:xfrm>
              <a:off x="5291205" y="6055593"/>
              <a:ext cx="15875" cy="539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644" tIns="34322" rIns="68644" bIns="34322" numCol="1" anchor="t" anchorCtr="0" compatLnSpc="1">
              <a:prstTxWarp prst="textNoShape">
                <a:avLst/>
              </a:prstTxWarp>
            </a:bodyPr>
            <a:lstStyle/>
            <a:p>
              <a:endParaRPr lang="en-GB" sz="1351"/>
            </a:p>
          </p:txBody>
        </p:sp>
        <p:sp>
          <p:nvSpPr>
            <p:cNvPr id="40" name="Rectangle 35"/>
            <p:cNvSpPr>
              <a:spLocks noChangeArrowheads="1"/>
            </p:cNvSpPr>
            <p:nvPr/>
          </p:nvSpPr>
          <p:spPr bwMode="auto">
            <a:xfrm>
              <a:off x="5278505" y="6055593"/>
              <a:ext cx="7938" cy="539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644" tIns="34322" rIns="68644" bIns="34322" numCol="1" anchor="t" anchorCtr="0" compatLnSpc="1">
              <a:prstTxWarp prst="textNoShape">
                <a:avLst/>
              </a:prstTxWarp>
            </a:bodyPr>
            <a:lstStyle/>
            <a:p>
              <a:endParaRPr lang="en-GB" sz="1351"/>
            </a:p>
          </p:txBody>
        </p:sp>
        <p:sp>
          <p:nvSpPr>
            <p:cNvPr id="41" name="Freeform 36"/>
            <p:cNvSpPr>
              <a:spLocks/>
            </p:cNvSpPr>
            <p:nvPr/>
          </p:nvSpPr>
          <p:spPr bwMode="auto">
            <a:xfrm>
              <a:off x="4737167" y="5669831"/>
              <a:ext cx="639763" cy="476250"/>
            </a:xfrm>
            <a:custGeom>
              <a:avLst/>
              <a:gdLst/>
              <a:ahLst/>
              <a:cxnLst>
                <a:cxn ang="0">
                  <a:pos x="580" y="0"/>
                </a:cxn>
                <a:cxn ang="0">
                  <a:pos x="806" y="0"/>
                </a:cxn>
                <a:cxn ang="0">
                  <a:pos x="734" y="213"/>
                </a:cxn>
                <a:cxn ang="0">
                  <a:pos x="680" y="139"/>
                </a:cxn>
                <a:cxn ang="0">
                  <a:pos x="414" y="330"/>
                </a:cxn>
                <a:cxn ang="0">
                  <a:pos x="314" y="271"/>
                </a:cxn>
                <a:cxn ang="0">
                  <a:pos x="50" y="600"/>
                </a:cxn>
                <a:cxn ang="0">
                  <a:pos x="0" y="600"/>
                </a:cxn>
                <a:cxn ang="0">
                  <a:pos x="290" y="180"/>
                </a:cxn>
                <a:cxn ang="0">
                  <a:pos x="407" y="237"/>
                </a:cxn>
                <a:cxn ang="0">
                  <a:pos x="634" y="74"/>
                </a:cxn>
                <a:cxn ang="0">
                  <a:pos x="580" y="0"/>
                </a:cxn>
              </a:cxnLst>
              <a:rect l="0" t="0" r="r" b="b"/>
              <a:pathLst>
                <a:path w="806" h="600">
                  <a:moveTo>
                    <a:pt x="580" y="0"/>
                  </a:moveTo>
                  <a:lnTo>
                    <a:pt x="806" y="0"/>
                  </a:lnTo>
                  <a:lnTo>
                    <a:pt x="734" y="213"/>
                  </a:lnTo>
                  <a:lnTo>
                    <a:pt x="680" y="139"/>
                  </a:lnTo>
                  <a:lnTo>
                    <a:pt x="414" y="330"/>
                  </a:lnTo>
                  <a:lnTo>
                    <a:pt x="314" y="271"/>
                  </a:lnTo>
                  <a:lnTo>
                    <a:pt x="50" y="600"/>
                  </a:lnTo>
                  <a:lnTo>
                    <a:pt x="0" y="600"/>
                  </a:lnTo>
                  <a:lnTo>
                    <a:pt x="290" y="180"/>
                  </a:lnTo>
                  <a:lnTo>
                    <a:pt x="407" y="237"/>
                  </a:lnTo>
                  <a:lnTo>
                    <a:pt x="634" y="74"/>
                  </a:lnTo>
                  <a:lnTo>
                    <a:pt x="5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644" tIns="34322" rIns="68644" bIns="34322" numCol="1" anchor="t" anchorCtr="0" compatLnSpc="1">
              <a:prstTxWarp prst="textNoShape">
                <a:avLst/>
              </a:prstTxWarp>
            </a:bodyPr>
            <a:lstStyle/>
            <a:p>
              <a:endParaRPr lang="en-GB" sz="1351"/>
            </a:p>
          </p:txBody>
        </p:sp>
      </p:grpSp>
      <p:grpSp>
        <p:nvGrpSpPr>
          <p:cNvPr id="104" name="Gruppieren 103"/>
          <p:cNvGrpSpPr/>
          <p:nvPr/>
        </p:nvGrpSpPr>
        <p:grpSpPr>
          <a:xfrm>
            <a:off x="3017584" y="2272571"/>
            <a:ext cx="351333" cy="503048"/>
            <a:chOff x="3076102" y="1888371"/>
            <a:chExt cx="351333" cy="503048"/>
          </a:xfrm>
        </p:grpSpPr>
        <p:sp>
          <p:nvSpPr>
            <p:cNvPr id="42" name="Rechteck 2"/>
            <p:cNvSpPr/>
            <p:nvPr/>
          </p:nvSpPr>
          <p:spPr>
            <a:xfrm>
              <a:off x="3318730" y="2109305"/>
              <a:ext cx="53997" cy="562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1"/>
            </a:p>
          </p:txBody>
        </p:sp>
        <p:sp>
          <p:nvSpPr>
            <p:cNvPr id="43" name="Rechteck 72"/>
            <p:cNvSpPr/>
            <p:nvPr/>
          </p:nvSpPr>
          <p:spPr>
            <a:xfrm>
              <a:off x="3177555" y="2228195"/>
              <a:ext cx="45730" cy="476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1"/>
            </a:p>
          </p:txBody>
        </p:sp>
        <p:sp>
          <p:nvSpPr>
            <p:cNvPr id="44" name="Rechteck 73"/>
            <p:cNvSpPr/>
            <p:nvPr/>
          </p:nvSpPr>
          <p:spPr>
            <a:xfrm>
              <a:off x="3262912" y="2255220"/>
              <a:ext cx="45730" cy="476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1"/>
            </a:p>
          </p:txBody>
        </p:sp>
        <p:sp>
          <p:nvSpPr>
            <p:cNvPr id="45" name="Rechteck 74"/>
            <p:cNvSpPr/>
            <p:nvPr/>
          </p:nvSpPr>
          <p:spPr>
            <a:xfrm>
              <a:off x="3280583" y="1888371"/>
              <a:ext cx="45730" cy="476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1"/>
            </a:p>
          </p:txBody>
        </p:sp>
        <p:sp>
          <p:nvSpPr>
            <p:cNvPr id="46" name="Rechteck 75"/>
            <p:cNvSpPr>
              <a:spLocks noChangeAspect="1"/>
            </p:cNvSpPr>
            <p:nvPr/>
          </p:nvSpPr>
          <p:spPr>
            <a:xfrm>
              <a:off x="3267070" y="2158605"/>
              <a:ext cx="35746" cy="357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1"/>
            </a:p>
          </p:txBody>
        </p:sp>
        <p:sp>
          <p:nvSpPr>
            <p:cNvPr id="47" name="Rechteck 76"/>
            <p:cNvSpPr>
              <a:spLocks noChangeAspect="1"/>
            </p:cNvSpPr>
            <p:nvPr/>
          </p:nvSpPr>
          <p:spPr>
            <a:xfrm>
              <a:off x="3083130" y="2302896"/>
              <a:ext cx="35746" cy="357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1"/>
            </a:p>
          </p:txBody>
        </p:sp>
        <p:sp>
          <p:nvSpPr>
            <p:cNvPr id="48" name="Rechteck 77"/>
            <p:cNvSpPr/>
            <p:nvPr/>
          </p:nvSpPr>
          <p:spPr>
            <a:xfrm>
              <a:off x="3296809" y="2343758"/>
              <a:ext cx="45730" cy="476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1"/>
            </a:p>
          </p:txBody>
        </p:sp>
        <p:sp>
          <p:nvSpPr>
            <p:cNvPr id="49" name="Rechteck 78"/>
            <p:cNvSpPr/>
            <p:nvPr/>
          </p:nvSpPr>
          <p:spPr>
            <a:xfrm>
              <a:off x="3167232" y="2343758"/>
              <a:ext cx="45730" cy="476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1"/>
            </a:p>
          </p:txBody>
        </p:sp>
        <p:sp>
          <p:nvSpPr>
            <p:cNvPr id="50" name="Rechteck 79"/>
            <p:cNvSpPr>
              <a:spLocks noChangeAspect="1"/>
            </p:cNvSpPr>
            <p:nvPr/>
          </p:nvSpPr>
          <p:spPr>
            <a:xfrm>
              <a:off x="3101225" y="2191619"/>
              <a:ext cx="35746" cy="357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1"/>
            </a:p>
          </p:txBody>
        </p:sp>
        <p:sp>
          <p:nvSpPr>
            <p:cNvPr id="51" name="Rechteck 80"/>
            <p:cNvSpPr/>
            <p:nvPr/>
          </p:nvSpPr>
          <p:spPr>
            <a:xfrm>
              <a:off x="3220351" y="2061332"/>
              <a:ext cx="53997" cy="562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1"/>
            </a:p>
          </p:txBody>
        </p:sp>
        <p:sp>
          <p:nvSpPr>
            <p:cNvPr id="52" name="Rechteck 81"/>
            <p:cNvSpPr/>
            <p:nvPr/>
          </p:nvSpPr>
          <p:spPr>
            <a:xfrm>
              <a:off x="3169208" y="2144614"/>
              <a:ext cx="45730" cy="476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1"/>
            </a:p>
          </p:txBody>
        </p:sp>
        <p:sp>
          <p:nvSpPr>
            <p:cNvPr id="53" name="Rechteck 82"/>
            <p:cNvSpPr>
              <a:spLocks noChangeAspect="1"/>
            </p:cNvSpPr>
            <p:nvPr/>
          </p:nvSpPr>
          <p:spPr>
            <a:xfrm>
              <a:off x="3335467" y="2182514"/>
              <a:ext cx="34321" cy="34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1"/>
            </a:p>
          </p:txBody>
        </p:sp>
        <p:sp>
          <p:nvSpPr>
            <p:cNvPr id="54" name="Rechteck 83"/>
            <p:cNvSpPr>
              <a:spLocks noChangeAspect="1"/>
            </p:cNvSpPr>
            <p:nvPr/>
          </p:nvSpPr>
          <p:spPr>
            <a:xfrm>
              <a:off x="3393114" y="2349533"/>
              <a:ext cx="34321" cy="34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1"/>
            </a:p>
          </p:txBody>
        </p:sp>
        <p:sp>
          <p:nvSpPr>
            <p:cNvPr id="55" name="Rechteck 84"/>
            <p:cNvSpPr>
              <a:spLocks noChangeAspect="1"/>
            </p:cNvSpPr>
            <p:nvPr/>
          </p:nvSpPr>
          <p:spPr>
            <a:xfrm>
              <a:off x="3152885" y="2068665"/>
              <a:ext cx="35746" cy="357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1"/>
            </a:p>
          </p:txBody>
        </p:sp>
        <p:sp>
          <p:nvSpPr>
            <p:cNvPr id="56" name="Rechteck 85"/>
            <p:cNvSpPr>
              <a:spLocks noChangeAspect="1"/>
            </p:cNvSpPr>
            <p:nvPr/>
          </p:nvSpPr>
          <p:spPr>
            <a:xfrm>
              <a:off x="3358449" y="2284524"/>
              <a:ext cx="35746" cy="357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1"/>
            </a:p>
          </p:txBody>
        </p:sp>
        <p:sp>
          <p:nvSpPr>
            <p:cNvPr id="57" name="Rechteck 86"/>
            <p:cNvSpPr/>
            <p:nvPr/>
          </p:nvSpPr>
          <p:spPr>
            <a:xfrm>
              <a:off x="3253558" y="2254360"/>
              <a:ext cx="45730" cy="476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1"/>
            </a:p>
          </p:txBody>
        </p:sp>
        <p:sp>
          <p:nvSpPr>
            <p:cNvPr id="58" name="Rechteck 87"/>
            <p:cNvSpPr/>
            <p:nvPr/>
          </p:nvSpPr>
          <p:spPr>
            <a:xfrm>
              <a:off x="3123981" y="2254360"/>
              <a:ext cx="45730" cy="476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1"/>
            </a:p>
          </p:txBody>
        </p:sp>
        <p:sp>
          <p:nvSpPr>
            <p:cNvPr id="59" name="Rechteck 88"/>
            <p:cNvSpPr>
              <a:spLocks noChangeAspect="1"/>
            </p:cNvSpPr>
            <p:nvPr/>
          </p:nvSpPr>
          <p:spPr>
            <a:xfrm>
              <a:off x="3076102" y="2101481"/>
              <a:ext cx="35746" cy="357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351"/>
            </a:p>
          </p:txBody>
        </p:sp>
      </p:grpSp>
      <p:sp>
        <p:nvSpPr>
          <p:cNvPr id="60" name="Freeform 26"/>
          <p:cNvSpPr>
            <a:spLocks noEditPoints="1"/>
          </p:cNvSpPr>
          <p:nvPr/>
        </p:nvSpPr>
        <p:spPr bwMode="auto">
          <a:xfrm flipH="1">
            <a:off x="5370995" y="2558400"/>
            <a:ext cx="147939" cy="175436"/>
          </a:xfrm>
          <a:custGeom>
            <a:avLst/>
            <a:gdLst/>
            <a:ahLst/>
            <a:cxnLst>
              <a:cxn ang="0">
                <a:pos x="94" y="105"/>
              </a:cxn>
              <a:cxn ang="0">
                <a:pos x="87" y="167"/>
              </a:cxn>
              <a:cxn ang="0">
                <a:pos x="143" y="199"/>
              </a:cxn>
              <a:cxn ang="0">
                <a:pos x="192" y="160"/>
              </a:cxn>
              <a:cxn ang="0">
                <a:pos x="175" y="99"/>
              </a:cxn>
              <a:cxn ang="0">
                <a:pos x="173" y="0"/>
              </a:cxn>
              <a:cxn ang="0">
                <a:pos x="279" y="39"/>
              </a:cxn>
              <a:cxn ang="0">
                <a:pos x="337" y="139"/>
              </a:cxn>
              <a:cxn ang="0">
                <a:pos x="320" y="250"/>
              </a:cxn>
              <a:cxn ang="0">
                <a:pos x="503" y="395"/>
              </a:cxn>
              <a:cxn ang="0">
                <a:pos x="512" y="395"/>
              </a:cxn>
              <a:cxn ang="0">
                <a:pos x="539" y="419"/>
              </a:cxn>
              <a:cxn ang="0">
                <a:pos x="535" y="429"/>
              </a:cxn>
              <a:cxn ang="0">
                <a:pos x="682" y="576"/>
              </a:cxn>
              <a:cxn ang="0">
                <a:pos x="642" y="604"/>
              </a:cxn>
              <a:cxn ang="0">
                <a:pos x="557" y="583"/>
              </a:cxn>
              <a:cxn ang="0">
                <a:pos x="567" y="651"/>
              </a:cxn>
              <a:cxn ang="0">
                <a:pos x="514" y="626"/>
              </a:cxn>
              <a:cxn ang="0">
                <a:pos x="514" y="602"/>
              </a:cxn>
              <a:cxn ang="0">
                <a:pos x="480" y="572"/>
              </a:cxn>
              <a:cxn ang="0">
                <a:pos x="458" y="572"/>
              </a:cxn>
              <a:cxn ang="0">
                <a:pos x="450" y="591"/>
              </a:cxn>
              <a:cxn ang="0">
                <a:pos x="473" y="628"/>
              </a:cxn>
              <a:cxn ang="0">
                <a:pos x="503" y="677"/>
              </a:cxn>
              <a:cxn ang="0">
                <a:pos x="495" y="749"/>
              </a:cxn>
              <a:cxn ang="0">
                <a:pos x="427" y="775"/>
              </a:cxn>
              <a:cxn ang="0">
                <a:pos x="363" y="775"/>
              </a:cxn>
              <a:cxn ang="0">
                <a:pos x="333" y="707"/>
              </a:cxn>
              <a:cxn ang="0">
                <a:pos x="326" y="634"/>
              </a:cxn>
              <a:cxn ang="0">
                <a:pos x="380" y="668"/>
              </a:cxn>
              <a:cxn ang="0">
                <a:pos x="403" y="711"/>
              </a:cxn>
              <a:cxn ang="0">
                <a:pos x="433" y="724"/>
              </a:cxn>
              <a:cxn ang="0">
                <a:pos x="446" y="717"/>
              </a:cxn>
              <a:cxn ang="0">
                <a:pos x="450" y="704"/>
              </a:cxn>
              <a:cxn ang="0">
                <a:pos x="427" y="662"/>
              </a:cxn>
              <a:cxn ang="0">
                <a:pos x="388" y="592"/>
              </a:cxn>
              <a:cxn ang="0">
                <a:pos x="420" y="528"/>
              </a:cxn>
              <a:cxn ang="0">
                <a:pos x="488" y="527"/>
              </a:cxn>
              <a:cxn ang="0">
                <a:pos x="488" y="485"/>
              </a:cxn>
              <a:cxn ang="0">
                <a:pos x="478" y="487"/>
              </a:cxn>
              <a:cxn ang="0">
                <a:pos x="450" y="464"/>
              </a:cxn>
              <a:cxn ang="0">
                <a:pos x="452" y="455"/>
              </a:cxn>
              <a:cxn ang="0">
                <a:pos x="243" y="323"/>
              </a:cxn>
              <a:cxn ang="0">
                <a:pos x="130" y="335"/>
              </a:cxn>
              <a:cxn ang="0">
                <a:pos x="34" y="271"/>
              </a:cxn>
              <a:cxn ang="0">
                <a:pos x="0" y="165"/>
              </a:cxn>
              <a:cxn ang="0">
                <a:pos x="40" y="60"/>
              </a:cxn>
              <a:cxn ang="0">
                <a:pos x="136" y="1"/>
              </a:cxn>
            </a:cxnLst>
            <a:rect l="0" t="0" r="r" b="b"/>
            <a:pathLst>
              <a:path w="682" h="775">
                <a:moveTo>
                  <a:pt x="134" y="86"/>
                </a:moveTo>
                <a:lnTo>
                  <a:pt x="113" y="92"/>
                </a:lnTo>
                <a:lnTo>
                  <a:pt x="94" y="105"/>
                </a:lnTo>
                <a:lnTo>
                  <a:pt x="83" y="126"/>
                </a:lnTo>
                <a:lnTo>
                  <a:pt x="81" y="146"/>
                </a:lnTo>
                <a:lnTo>
                  <a:pt x="87" y="167"/>
                </a:lnTo>
                <a:lnTo>
                  <a:pt x="102" y="186"/>
                </a:lnTo>
                <a:lnTo>
                  <a:pt x="121" y="197"/>
                </a:lnTo>
                <a:lnTo>
                  <a:pt x="143" y="199"/>
                </a:lnTo>
                <a:lnTo>
                  <a:pt x="164" y="193"/>
                </a:lnTo>
                <a:lnTo>
                  <a:pt x="181" y="178"/>
                </a:lnTo>
                <a:lnTo>
                  <a:pt x="192" y="160"/>
                </a:lnTo>
                <a:lnTo>
                  <a:pt x="194" y="137"/>
                </a:lnTo>
                <a:lnTo>
                  <a:pt x="188" y="116"/>
                </a:lnTo>
                <a:lnTo>
                  <a:pt x="175" y="99"/>
                </a:lnTo>
                <a:lnTo>
                  <a:pt x="154" y="88"/>
                </a:lnTo>
                <a:lnTo>
                  <a:pt x="134" y="86"/>
                </a:lnTo>
                <a:close/>
                <a:moveTo>
                  <a:pt x="173" y="0"/>
                </a:moveTo>
                <a:lnTo>
                  <a:pt x="211" y="3"/>
                </a:lnTo>
                <a:lnTo>
                  <a:pt x="247" y="16"/>
                </a:lnTo>
                <a:lnTo>
                  <a:pt x="279" y="39"/>
                </a:lnTo>
                <a:lnTo>
                  <a:pt x="307" y="67"/>
                </a:lnTo>
                <a:lnTo>
                  <a:pt x="326" y="101"/>
                </a:lnTo>
                <a:lnTo>
                  <a:pt x="337" y="139"/>
                </a:lnTo>
                <a:lnTo>
                  <a:pt x="341" y="176"/>
                </a:lnTo>
                <a:lnTo>
                  <a:pt x="335" y="214"/>
                </a:lnTo>
                <a:lnTo>
                  <a:pt x="320" y="250"/>
                </a:lnTo>
                <a:lnTo>
                  <a:pt x="497" y="399"/>
                </a:lnTo>
                <a:lnTo>
                  <a:pt x="499" y="397"/>
                </a:lnTo>
                <a:lnTo>
                  <a:pt x="503" y="395"/>
                </a:lnTo>
                <a:lnTo>
                  <a:pt x="507" y="393"/>
                </a:lnTo>
                <a:lnTo>
                  <a:pt x="510" y="393"/>
                </a:lnTo>
                <a:lnTo>
                  <a:pt x="512" y="395"/>
                </a:lnTo>
                <a:lnTo>
                  <a:pt x="535" y="414"/>
                </a:lnTo>
                <a:lnTo>
                  <a:pt x="537" y="417"/>
                </a:lnTo>
                <a:lnTo>
                  <a:pt x="539" y="419"/>
                </a:lnTo>
                <a:lnTo>
                  <a:pt x="539" y="423"/>
                </a:lnTo>
                <a:lnTo>
                  <a:pt x="537" y="427"/>
                </a:lnTo>
                <a:lnTo>
                  <a:pt x="535" y="429"/>
                </a:lnTo>
                <a:lnTo>
                  <a:pt x="670" y="544"/>
                </a:lnTo>
                <a:lnTo>
                  <a:pt x="680" y="559"/>
                </a:lnTo>
                <a:lnTo>
                  <a:pt x="682" y="576"/>
                </a:lnTo>
                <a:lnTo>
                  <a:pt x="674" y="592"/>
                </a:lnTo>
                <a:lnTo>
                  <a:pt x="659" y="602"/>
                </a:lnTo>
                <a:lnTo>
                  <a:pt x="642" y="604"/>
                </a:lnTo>
                <a:lnTo>
                  <a:pt x="625" y="596"/>
                </a:lnTo>
                <a:lnTo>
                  <a:pt x="580" y="557"/>
                </a:lnTo>
                <a:lnTo>
                  <a:pt x="557" y="583"/>
                </a:lnTo>
                <a:lnTo>
                  <a:pt x="569" y="606"/>
                </a:lnTo>
                <a:lnTo>
                  <a:pt x="571" y="628"/>
                </a:lnTo>
                <a:lnTo>
                  <a:pt x="567" y="651"/>
                </a:lnTo>
                <a:lnTo>
                  <a:pt x="554" y="672"/>
                </a:lnTo>
                <a:lnTo>
                  <a:pt x="510" y="634"/>
                </a:lnTo>
                <a:lnTo>
                  <a:pt x="514" y="626"/>
                </a:lnTo>
                <a:lnTo>
                  <a:pt x="518" y="619"/>
                </a:lnTo>
                <a:lnTo>
                  <a:pt x="518" y="613"/>
                </a:lnTo>
                <a:lnTo>
                  <a:pt x="514" y="602"/>
                </a:lnTo>
                <a:lnTo>
                  <a:pt x="505" y="591"/>
                </a:lnTo>
                <a:lnTo>
                  <a:pt x="493" y="579"/>
                </a:lnTo>
                <a:lnTo>
                  <a:pt x="480" y="572"/>
                </a:lnTo>
                <a:lnTo>
                  <a:pt x="471" y="568"/>
                </a:lnTo>
                <a:lnTo>
                  <a:pt x="463" y="570"/>
                </a:lnTo>
                <a:lnTo>
                  <a:pt x="458" y="572"/>
                </a:lnTo>
                <a:lnTo>
                  <a:pt x="452" y="577"/>
                </a:lnTo>
                <a:lnTo>
                  <a:pt x="450" y="585"/>
                </a:lnTo>
                <a:lnTo>
                  <a:pt x="450" y="591"/>
                </a:lnTo>
                <a:lnTo>
                  <a:pt x="454" y="602"/>
                </a:lnTo>
                <a:lnTo>
                  <a:pt x="463" y="613"/>
                </a:lnTo>
                <a:lnTo>
                  <a:pt x="473" y="628"/>
                </a:lnTo>
                <a:lnTo>
                  <a:pt x="482" y="640"/>
                </a:lnTo>
                <a:lnTo>
                  <a:pt x="490" y="651"/>
                </a:lnTo>
                <a:lnTo>
                  <a:pt x="503" y="677"/>
                </a:lnTo>
                <a:lnTo>
                  <a:pt x="510" y="700"/>
                </a:lnTo>
                <a:lnTo>
                  <a:pt x="508" y="724"/>
                </a:lnTo>
                <a:lnTo>
                  <a:pt x="495" y="749"/>
                </a:lnTo>
                <a:lnTo>
                  <a:pt x="475" y="767"/>
                </a:lnTo>
                <a:lnTo>
                  <a:pt x="452" y="775"/>
                </a:lnTo>
                <a:lnTo>
                  <a:pt x="427" y="775"/>
                </a:lnTo>
                <a:lnTo>
                  <a:pt x="405" y="767"/>
                </a:lnTo>
                <a:lnTo>
                  <a:pt x="382" y="752"/>
                </a:lnTo>
                <a:lnTo>
                  <a:pt x="363" y="775"/>
                </a:lnTo>
                <a:lnTo>
                  <a:pt x="331" y="749"/>
                </a:lnTo>
                <a:lnTo>
                  <a:pt x="350" y="728"/>
                </a:lnTo>
                <a:lnTo>
                  <a:pt x="333" y="707"/>
                </a:lnTo>
                <a:lnTo>
                  <a:pt x="324" y="683"/>
                </a:lnTo>
                <a:lnTo>
                  <a:pt x="320" y="658"/>
                </a:lnTo>
                <a:lnTo>
                  <a:pt x="326" y="634"/>
                </a:lnTo>
                <a:lnTo>
                  <a:pt x="339" y="611"/>
                </a:lnTo>
                <a:lnTo>
                  <a:pt x="388" y="653"/>
                </a:lnTo>
                <a:lnTo>
                  <a:pt x="380" y="668"/>
                </a:lnTo>
                <a:lnTo>
                  <a:pt x="382" y="683"/>
                </a:lnTo>
                <a:lnTo>
                  <a:pt x="390" y="698"/>
                </a:lnTo>
                <a:lnTo>
                  <a:pt x="403" y="711"/>
                </a:lnTo>
                <a:lnTo>
                  <a:pt x="416" y="719"/>
                </a:lnTo>
                <a:lnTo>
                  <a:pt x="427" y="724"/>
                </a:lnTo>
                <a:lnTo>
                  <a:pt x="433" y="724"/>
                </a:lnTo>
                <a:lnTo>
                  <a:pt x="439" y="722"/>
                </a:lnTo>
                <a:lnTo>
                  <a:pt x="444" y="720"/>
                </a:lnTo>
                <a:lnTo>
                  <a:pt x="446" y="717"/>
                </a:lnTo>
                <a:lnTo>
                  <a:pt x="448" y="713"/>
                </a:lnTo>
                <a:lnTo>
                  <a:pt x="448" y="709"/>
                </a:lnTo>
                <a:lnTo>
                  <a:pt x="450" y="704"/>
                </a:lnTo>
                <a:lnTo>
                  <a:pt x="448" y="700"/>
                </a:lnTo>
                <a:lnTo>
                  <a:pt x="441" y="681"/>
                </a:lnTo>
                <a:lnTo>
                  <a:pt x="427" y="662"/>
                </a:lnTo>
                <a:lnTo>
                  <a:pt x="411" y="641"/>
                </a:lnTo>
                <a:lnTo>
                  <a:pt x="397" y="617"/>
                </a:lnTo>
                <a:lnTo>
                  <a:pt x="388" y="592"/>
                </a:lnTo>
                <a:lnTo>
                  <a:pt x="390" y="566"/>
                </a:lnTo>
                <a:lnTo>
                  <a:pt x="403" y="544"/>
                </a:lnTo>
                <a:lnTo>
                  <a:pt x="420" y="528"/>
                </a:lnTo>
                <a:lnTo>
                  <a:pt x="443" y="521"/>
                </a:lnTo>
                <a:lnTo>
                  <a:pt x="465" y="521"/>
                </a:lnTo>
                <a:lnTo>
                  <a:pt x="488" y="527"/>
                </a:lnTo>
                <a:lnTo>
                  <a:pt x="510" y="500"/>
                </a:lnTo>
                <a:lnTo>
                  <a:pt x="490" y="481"/>
                </a:lnTo>
                <a:lnTo>
                  <a:pt x="488" y="485"/>
                </a:lnTo>
                <a:lnTo>
                  <a:pt x="484" y="487"/>
                </a:lnTo>
                <a:lnTo>
                  <a:pt x="482" y="489"/>
                </a:lnTo>
                <a:lnTo>
                  <a:pt x="478" y="487"/>
                </a:lnTo>
                <a:lnTo>
                  <a:pt x="475" y="487"/>
                </a:lnTo>
                <a:lnTo>
                  <a:pt x="452" y="468"/>
                </a:lnTo>
                <a:lnTo>
                  <a:pt x="450" y="464"/>
                </a:lnTo>
                <a:lnTo>
                  <a:pt x="450" y="461"/>
                </a:lnTo>
                <a:lnTo>
                  <a:pt x="450" y="457"/>
                </a:lnTo>
                <a:lnTo>
                  <a:pt x="452" y="455"/>
                </a:lnTo>
                <a:lnTo>
                  <a:pt x="454" y="451"/>
                </a:lnTo>
                <a:lnTo>
                  <a:pt x="277" y="303"/>
                </a:lnTo>
                <a:lnTo>
                  <a:pt x="243" y="323"/>
                </a:lnTo>
                <a:lnTo>
                  <a:pt x="207" y="336"/>
                </a:lnTo>
                <a:lnTo>
                  <a:pt x="169" y="340"/>
                </a:lnTo>
                <a:lnTo>
                  <a:pt x="130" y="335"/>
                </a:lnTo>
                <a:lnTo>
                  <a:pt x="94" y="321"/>
                </a:lnTo>
                <a:lnTo>
                  <a:pt x="60" y="299"/>
                </a:lnTo>
                <a:lnTo>
                  <a:pt x="34" y="271"/>
                </a:lnTo>
                <a:lnTo>
                  <a:pt x="13" y="239"/>
                </a:lnTo>
                <a:lnTo>
                  <a:pt x="2" y="203"/>
                </a:lnTo>
                <a:lnTo>
                  <a:pt x="0" y="165"/>
                </a:lnTo>
                <a:lnTo>
                  <a:pt x="4" y="128"/>
                </a:lnTo>
                <a:lnTo>
                  <a:pt x="17" y="92"/>
                </a:lnTo>
                <a:lnTo>
                  <a:pt x="40" y="60"/>
                </a:lnTo>
                <a:lnTo>
                  <a:pt x="68" y="32"/>
                </a:lnTo>
                <a:lnTo>
                  <a:pt x="100" y="13"/>
                </a:lnTo>
                <a:lnTo>
                  <a:pt x="136" y="1"/>
                </a:lnTo>
                <a:lnTo>
                  <a:pt x="17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644" tIns="34322" rIns="68644" bIns="34322" numCol="1" anchor="t" anchorCtr="0" compatLnSpc="1">
            <a:prstTxWarp prst="textNoShape">
              <a:avLst/>
            </a:prstTxWarp>
          </a:bodyPr>
          <a:lstStyle/>
          <a:p>
            <a:endParaRPr lang="en-GB" sz="1351"/>
          </a:p>
        </p:txBody>
      </p:sp>
      <p:grpSp>
        <p:nvGrpSpPr>
          <p:cNvPr id="61" name="Gruppieren 90"/>
          <p:cNvGrpSpPr>
            <a:grpSpLocks noChangeAspect="1"/>
          </p:cNvGrpSpPr>
          <p:nvPr/>
        </p:nvGrpSpPr>
        <p:grpSpPr>
          <a:xfrm>
            <a:off x="5241604" y="2485388"/>
            <a:ext cx="288284" cy="262134"/>
            <a:chOff x="4755763" y="2470896"/>
            <a:chExt cx="717550" cy="652463"/>
          </a:xfrm>
          <a:solidFill>
            <a:schemeClr val="bg1"/>
          </a:solidFill>
        </p:grpSpPr>
        <p:sp>
          <p:nvSpPr>
            <p:cNvPr id="62" name="Freeform 15"/>
            <p:cNvSpPr>
              <a:spLocks/>
            </p:cNvSpPr>
            <p:nvPr/>
          </p:nvSpPr>
          <p:spPr bwMode="auto">
            <a:xfrm>
              <a:off x="4817676" y="2566146"/>
              <a:ext cx="592138" cy="347663"/>
            </a:xfrm>
            <a:custGeom>
              <a:avLst/>
              <a:gdLst/>
              <a:ahLst/>
              <a:cxnLst>
                <a:cxn ang="0">
                  <a:pos x="720" y="438"/>
                </a:cxn>
                <a:cxn ang="0">
                  <a:pos x="720" y="162"/>
                </a:cxn>
                <a:cxn ang="0">
                  <a:pos x="677" y="191"/>
                </a:cxn>
                <a:cxn ang="0">
                  <a:pos x="677" y="438"/>
                </a:cxn>
                <a:cxn ang="0">
                  <a:pos x="647" y="438"/>
                </a:cxn>
                <a:cxn ang="0">
                  <a:pos x="647" y="211"/>
                </a:cxn>
                <a:cxn ang="0">
                  <a:pos x="606" y="243"/>
                </a:cxn>
                <a:cxn ang="0">
                  <a:pos x="606" y="438"/>
                </a:cxn>
                <a:cxn ang="0">
                  <a:pos x="576" y="438"/>
                </a:cxn>
                <a:cxn ang="0">
                  <a:pos x="576" y="239"/>
                </a:cxn>
                <a:cxn ang="0">
                  <a:pos x="532" y="174"/>
                </a:cxn>
                <a:cxn ang="0">
                  <a:pos x="532" y="438"/>
                </a:cxn>
                <a:cxn ang="0">
                  <a:pos x="505" y="438"/>
                </a:cxn>
                <a:cxn ang="0">
                  <a:pos x="505" y="128"/>
                </a:cxn>
                <a:cxn ang="0">
                  <a:pos x="461" y="63"/>
                </a:cxn>
                <a:cxn ang="0">
                  <a:pos x="461" y="438"/>
                </a:cxn>
                <a:cxn ang="0">
                  <a:pos x="432" y="438"/>
                </a:cxn>
                <a:cxn ang="0">
                  <a:pos x="432" y="61"/>
                </a:cxn>
                <a:cxn ang="0">
                  <a:pos x="390" y="124"/>
                </a:cxn>
                <a:cxn ang="0">
                  <a:pos x="390" y="438"/>
                </a:cxn>
                <a:cxn ang="0">
                  <a:pos x="360" y="438"/>
                </a:cxn>
                <a:cxn ang="0">
                  <a:pos x="360" y="166"/>
                </a:cxn>
                <a:cxn ang="0">
                  <a:pos x="317" y="229"/>
                </a:cxn>
                <a:cxn ang="0">
                  <a:pos x="317" y="438"/>
                </a:cxn>
                <a:cxn ang="0">
                  <a:pos x="289" y="438"/>
                </a:cxn>
                <a:cxn ang="0">
                  <a:pos x="289" y="272"/>
                </a:cxn>
                <a:cxn ang="0">
                  <a:pos x="246" y="336"/>
                </a:cxn>
                <a:cxn ang="0">
                  <a:pos x="246" y="438"/>
                </a:cxn>
                <a:cxn ang="0">
                  <a:pos x="216" y="438"/>
                </a:cxn>
                <a:cxn ang="0">
                  <a:pos x="216" y="338"/>
                </a:cxn>
                <a:cxn ang="0">
                  <a:pos x="174" y="306"/>
                </a:cxn>
                <a:cxn ang="0">
                  <a:pos x="174" y="438"/>
                </a:cxn>
                <a:cxn ang="0">
                  <a:pos x="145" y="438"/>
                </a:cxn>
                <a:cxn ang="0">
                  <a:pos x="145" y="284"/>
                </a:cxn>
                <a:cxn ang="0">
                  <a:pos x="101" y="251"/>
                </a:cxn>
                <a:cxn ang="0">
                  <a:pos x="101" y="438"/>
                </a:cxn>
                <a:cxn ang="0">
                  <a:pos x="74" y="438"/>
                </a:cxn>
                <a:cxn ang="0">
                  <a:pos x="74" y="264"/>
                </a:cxn>
                <a:cxn ang="0">
                  <a:pos x="30" y="322"/>
                </a:cxn>
                <a:cxn ang="0">
                  <a:pos x="30" y="438"/>
                </a:cxn>
                <a:cxn ang="0">
                  <a:pos x="0" y="438"/>
                </a:cxn>
                <a:cxn ang="0">
                  <a:pos x="0" y="312"/>
                </a:cxn>
                <a:cxn ang="0">
                  <a:pos x="76" y="215"/>
                </a:cxn>
                <a:cxn ang="0">
                  <a:pos x="80" y="209"/>
                </a:cxn>
                <a:cxn ang="0">
                  <a:pos x="85" y="207"/>
                </a:cxn>
                <a:cxn ang="0">
                  <a:pos x="91" y="207"/>
                </a:cxn>
                <a:cxn ang="0">
                  <a:pos x="97" y="211"/>
                </a:cxn>
                <a:cxn ang="0">
                  <a:pos x="133" y="239"/>
                </a:cxn>
                <a:cxn ang="0">
                  <a:pos x="169" y="264"/>
                </a:cxn>
                <a:cxn ang="0">
                  <a:pos x="228" y="310"/>
                </a:cxn>
                <a:cxn ang="0">
                  <a:pos x="434" y="7"/>
                </a:cxn>
                <a:cxn ang="0">
                  <a:pos x="437" y="4"/>
                </a:cxn>
                <a:cxn ang="0">
                  <a:pos x="441" y="0"/>
                </a:cxn>
                <a:cxn ang="0">
                  <a:pos x="447" y="0"/>
                </a:cxn>
                <a:cxn ang="0">
                  <a:pos x="451" y="0"/>
                </a:cxn>
                <a:cxn ang="0">
                  <a:pos x="455" y="4"/>
                </a:cxn>
                <a:cxn ang="0">
                  <a:pos x="459" y="7"/>
                </a:cxn>
                <a:cxn ang="0">
                  <a:pos x="594" y="215"/>
                </a:cxn>
                <a:cxn ang="0">
                  <a:pos x="748" y="106"/>
                </a:cxn>
                <a:cxn ang="0">
                  <a:pos x="748" y="142"/>
                </a:cxn>
                <a:cxn ang="0">
                  <a:pos x="748" y="142"/>
                </a:cxn>
                <a:cxn ang="0">
                  <a:pos x="748" y="438"/>
                </a:cxn>
                <a:cxn ang="0">
                  <a:pos x="720" y="438"/>
                </a:cxn>
              </a:cxnLst>
              <a:rect l="0" t="0" r="r" b="b"/>
              <a:pathLst>
                <a:path w="748" h="438">
                  <a:moveTo>
                    <a:pt x="720" y="438"/>
                  </a:moveTo>
                  <a:lnTo>
                    <a:pt x="720" y="162"/>
                  </a:lnTo>
                  <a:lnTo>
                    <a:pt x="677" y="191"/>
                  </a:lnTo>
                  <a:lnTo>
                    <a:pt x="677" y="438"/>
                  </a:lnTo>
                  <a:lnTo>
                    <a:pt x="647" y="438"/>
                  </a:lnTo>
                  <a:lnTo>
                    <a:pt x="647" y="211"/>
                  </a:lnTo>
                  <a:lnTo>
                    <a:pt x="606" y="243"/>
                  </a:lnTo>
                  <a:lnTo>
                    <a:pt x="606" y="438"/>
                  </a:lnTo>
                  <a:lnTo>
                    <a:pt x="576" y="438"/>
                  </a:lnTo>
                  <a:lnTo>
                    <a:pt x="576" y="239"/>
                  </a:lnTo>
                  <a:lnTo>
                    <a:pt x="532" y="174"/>
                  </a:lnTo>
                  <a:lnTo>
                    <a:pt x="532" y="438"/>
                  </a:lnTo>
                  <a:lnTo>
                    <a:pt x="505" y="438"/>
                  </a:lnTo>
                  <a:lnTo>
                    <a:pt x="505" y="128"/>
                  </a:lnTo>
                  <a:lnTo>
                    <a:pt x="461" y="63"/>
                  </a:lnTo>
                  <a:lnTo>
                    <a:pt x="461" y="438"/>
                  </a:lnTo>
                  <a:lnTo>
                    <a:pt x="432" y="438"/>
                  </a:lnTo>
                  <a:lnTo>
                    <a:pt x="432" y="61"/>
                  </a:lnTo>
                  <a:lnTo>
                    <a:pt x="390" y="124"/>
                  </a:lnTo>
                  <a:lnTo>
                    <a:pt x="390" y="438"/>
                  </a:lnTo>
                  <a:lnTo>
                    <a:pt x="360" y="438"/>
                  </a:lnTo>
                  <a:lnTo>
                    <a:pt x="360" y="166"/>
                  </a:lnTo>
                  <a:lnTo>
                    <a:pt x="317" y="229"/>
                  </a:lnTo>
                  <a:lnTo>
                    <a:pt x="317" y="438"/>
                  </a:lnTo>
                  <a:lnTo>
                    <a:pt x="289" y="438"/>
                  </a:lnTo>
                  <a:lnTo>
                    <a:pt x="289" y="272"/>
                  </a:lnTo>
                  <a:lnTo>
                    <a:pt x="246" y="336"/>
                  </a:lnTo>
                  <a:lnTo>
                    <a:pt x="246" y="438"/>
                  </a:lnTo>
                  <a:lnTo>
                    <a:pt x="216" y="438"/>
                  </a:lnTo>
                  <a:lnTo>
                    <a:pt x="216" y="338"/>
                  </a:lnTo>
                  <a:lnTo>
                    <a:pt x="174" y="306"/>
                  </a:lnTo>
                  <a:lnTo>
                    <a:pt x="174" y="438"/>
                  </a:lnTo>
                  <a:lnTo>
                    <a:pt x="145" y="438"/>
                  </a:lnTo>
                  <a:lnTo>
                    <a:pt x="145" y="284"/>
                  </a:lnTo>
                  <a:lnTo>
                    <a:pt x="101" y="251"/>
                  </a:lnTo>
                  <a:lnTo>
                    <a:pt x="101" y="438"/>
                  </a:lnTo>
                  <a:lnTo>
                    <a:pt x="74" y="438"/>
                  </a:lnTo>
                  <a:lnTo>
                    <a:pt x="74" y="264"/>
                  </a:lnTo>
                  <a:lnTo>
                    <a:pt x="30" y="322"/>
                  </a:lnTo>
                  <a:lnTo>
                    <a:pt x="30" y="438"/>
                  </a:lnTo>
                  <a:lnTo>
                    <a:pt x="0" y="438"/>
                  </a:lnTo>
                  <a:lnTo>
                    <a:pt x="0" y="312"/>
                  </a:lnTo>
                  <a:lnTo>
                    <a:pt x="76" y="215"/>
                  </a:lnTo>
                  <a:lnTo>
                    <a:pt x="80" y="209"/>
                  </a:lnTo>
                  <a:lnTo>
                    <a:pt x="85" y="207"/>
                  </a:lnTo>
                  <a:lnTo>
                    <a:pt x="91" y="207"/>
                  </a:lnTo>
                  <a:lnTo>
                    <a:pt x="97" y="211"/>
                  </a:lnTo>
                  <a:lnTo>
                    <a:pt x="133" y="239"/>
                  </a:lnTo>
                  <a:lnTo>
                    <a:pt x="169" y="264"/>
                  </a:lnTo>
                  <a:lnTo>
                    <a:pt x="228" y="310"/>
                  </a:lnTo>
                  <a:lnTo>
                    <a:pt x="434" y="7"/>
                  </a:lnTo>
                  <a:lnTo>
                    <a:pt x="437" y="4"/>
                  </a:lnTo>
                  <a:lnTo>
                    <a:pt x="441" y="0"/>
                  </a:lnTo>
                  <a:lnTo>
                    <a:pt x="447" y="0"/>
                  </a:lnTo>
                  <a:lnTo>
                    <a:pt x="451" y="0"/>
                  </a:lnTo>
                  <a:lnTo>
                    <a:pt x="455" y="4"/>
                  </a:lnTo>
                  <a:lnTo>
                    <a:pt x="459" y="7"/>
                  </a:lnTo>
                  <a:lnTo>
                    <a:pt x="594" y="215"/>
                  </a:lnTo>
                  <a:lnTo>
                    <a:pt x="748" y="106"/>
                  </a:lnTo>
                  <a:lnTo>
                    <a:pt x="748" y="142"/>
                  </a:lnTo>
                  <a:lnTo>
                    <a:pt x="748" y="142"/>
                  </a:lnTo>
                  <a:lnTo>
                    <a:pt x="748" y="438"/>
                  </a:lnTo>
                  <a:lnTo>
                    <a:pt x="720" y="43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644" tIns="34322" rIns="68644" bIns="34322" numCol="1" anchor="t" anchorCtr="0" compatLnSpc="1">
              <a:prstTxWarp prst="textNoShape">
                <a:avLst/>
              </a:prstTxWarp>
            </a:bodyPr>
            <a:lstStyle/>
            <a:p>
              <a:endParaRPr lang="en-GB" sz="1351"/>
            </a:p>
          </p:txBody>
        </p:sp>
        <p:sp>
          <p:nvSpPr>
            <p:cNvPr id="63" name="Freeform 16"/>
            <p:cNvSpPr>
              <a:spLocks noEditPoints="1"/>
            </p:cNvSpPr>
            <p:nvPr/>
          </p:nvSpPr>
          <p:spPr bwMode="auto">
            <a:xfrm>
              <a:off x="4755763" y="2470896"/>
              <a:ext cx="717550" cy="652463"/>
            </a:xfrm>
            <a:custGeom>
              <a:avLst/>
              <a:gdLst/>
              <a:ahLst/>
              <a:cxnLst>
                <a:cxn ang="0">
                  <a:pos x="396" y="668"/>
                </a:cxn>
                <a:cxn ang="0">
                  <a:pos x="509" y="668"/>
                </a:cxn>
                <a:cxn ang="0">
                  <a:pos x="509" y="779"/>
                </a:cxn>
                <a:cxn ang="0">
                  <a:pos x="631" y="779"/>
                </a:cxn>
                <a:cxn ang="0">
                  <a:pos x="639" y="781"/>
                </a:cxn>
                <a:cxn ang="0">
                  <a:pos x="645" y="783"/>
                </a:cxn>
                <a:cxn ang="0">
                  <a:pos x="649" y="787"/>
                </a:cxn>
                <a:cxn ang="0">
                  <a:pos x="651" y="793"/>
                </a:cxn>
                <a:cxn ang="0">
                  <a:pos x="653" y="800"/>
                </a:cxn>
                <a:cxn ang="0">
                  <a:pos x="651" y="806"/>
                </a:cxn>
                <a:cxn ang="0">
                  <a:pos x="649" y="812"/>
                </a:cxn>
                <a:cxn ang="0">
                  <a:pos x="645" y="818"/>
                </a:cxn>
                <a:cxn ang="0">
                  <a:pos x="639" y="820"/>
                </a:cxn>
                <a:cxn ang="0">
                  <a:pos x="631" y="822"/>
                </a:cxn>
                <a:cxn ang="0">
                  <a:pos x="273" y="822"/>
                </a:cxn>
                <a:cxn ang="0">
                  <a:pos x="265" y="820"/>
                </a:cxn>
                <a:cxn ang="0">
                  <a:pos x="259" y="818"/>
                </a:cxn>
                <a:cxn ang="0">
                  <a:pos x="255" y="812"/>
                </a:cxn>
                <a:cxn ang="0">
                  <a:pos x="251" y="806"/>
                </a:cxn>
                <a:cxn ang="0">
                  <a:pos x="251" y="800"/>
                </a:cxn>
                <a:cxn ang="0">
                  <a:pos x="251" y="793"/>
                </a:cxn>
                <a:cxn ang="0">
                  <a:pos x="255" y="787"/>
                </a:cxn>
                <a:cxn ang="0">
                  <a:pos x="259" y="783"/>
                </a:cxn>
                <a:cxn ang="0">
                  <a:pos x="265" y="781"/>
                </a:cxn>
                <a:cxn ang="0">
                  <a:pos x="273" y="779"/>
                </a:cxn>
                <a:cxn ang="0">
                  <a:pos x="396" y="779"/>
                </a:cxn>
                <a:cxn ang="0">
                  <a:pos x="396" y="668"/>
                </a:cxn>
                <a:cxn ang="0">
                  <a:pos x="20" y="0"/>
                </a:cxn>
                <a:cxn ang="0">
                  <a:pos x="882" y="0"/>
                </a:cxn>
                <a:cxn ang="0">
                  <a:pos x="890" y="0"/>
                </a:cxn>
                <a:cxn ang="0">
                  <a:pos x="896" y="4"/>
                </a:cxn>
                <a:cxn ang="0">
                  <a:pos x="900" y="8"/>
                </a:cxn>
                <a:cxn ang="0">
                  <a:pos x="904" y="14"/>
                </a:cxn>
                <a:cxn ang="0">
                  <a:pos x="904" y="22"/>
                </a:cxn>
                <a:cxn ang="0">
                  <a:pos x="904" y="617"/>
                </a:cxn>
                <a:cxn ang="0">
                  <a:pos x="904" y="625"/>
                </a:cxn>
                <a:cxn ang="0">
                  <a:pos x="900" y="630"/>
                </a:cxn>
                <a:cxn ang="0">
                  <a:pos x="896" y="634"/>
                </a:cxn>
                <a:cxn ang="0">
                  <a:pos x="890" y="638"/>
                </a:cxn>
                <a:cxn ang="0">
                  <a:pos x="882" y="638"/>
                </a:cxn>
                <a:cxn ang="0">
                  <a:pos x="20" y="638"/>
                </a:cxn>
                <a:cxn ang="0">
                  <a:pos x="14" y="638"/>
                </a:cxn>
                <a:cxn ang="0">
                  <a:pos x="8" y="634"/>
                </a:cxn>
                <a:cxn ang="0">
                  <a:pos x="4" y="630"/>
                </a:cxn>
                <a:cxn ang="0">
                  <a:pos x="0" y="625"/>
                </a:cxn>
                <a:cxn ang="0">
                  <a:pos x="0" y="617"/>
                </a:cxn>
                <a:cxn ang="0">
                  <a:pos x="0" y="22"/>
                </a:cxn>
                <a:cxn ang="0">
                  <a:pos x="0" y="14"/>
                </a:cxn>
                <a:cxn ang="0">
                  <a:pos x="4" y="8"/>
                </a:cxn>
                <a:cxn ang="0">
                  <a:pos x="8" y="4"/>
                </a:cxn>
                <a:cxn ang="0">
                  <a:pos x="14" y="0"/>
                </a:cxn>
                <a:cxn ang="0">
                  <a:pos x="20" y="0"/>
                </a:cxn>
                <a:cxn ang="0">
                  <a:pos x="861" y="595"/>
                </a:cxn>
                <a:cxn ang="0">
                  <a:pos x="861" y="42"/>
                </a:cxn>
                <a:cxn ang="0">
                  <a:pos x="42" y="42"/>
                </a:cxn>
                <a:cxn ang="0">
                  <a:pos x="42" y="595"/>
                </a:cxn>
                <a:cxn ang="0">
                  <a:pos x="861" y="595"/>
                </a:cxn>
              </a:cxnLst>
              <a:rect l="0" t="0" r="r" b="b"/>
              <a:pathLst>
                <a:path w="904" h="822">
                  <a:moveTo>
                    <a:pt x="396" y="668"/>
                  </a:moveTo>
                  <a:lnTo>
                    <a:pt x="509" y="668"/>
                  </a:lnTo>
                  <a:lnTo>
                    <a:pt x="509" y="779"/>
                  </a:lnTo>
                  <a:lnTo>
                    <a:pt x="631" y="779"/>
                  </a:lnTo>
                  <a:lnTo>
                    <a:pt x="639" y="781"/>
                  </a:lnTo>
                  <a:lnTo>
                    <a:pt x="645" y="783"/>
                  </a:lnTo>
                  <a:lnTo>
                    <a:pt x="649" y="787"/>
                  </a:lnTo>
                  <a:lnTo>
                    <a:pt x="651" y="793"/>
                  </a:lnTo>
                  <a:lnTo>
                    <a:pt x="653" y="800"/>
                  </a:lnTo>
                  <a:lnTo>
                    <a:pt x="651" y="806"/>
                  </a:lnTo>
                  <a:lnTo>
                    <a:pt x="649" y="812"/>
                  </a:lnTo>
                  <a:lnTo>
                    <a:pt x="645" y="818"/>
                  </a:lnTo>
                  <a:lnTo>
                    <a:pt x="639" y="820"/>
                  </a:lnTo>
                  <a:lnTo>
                    <a:pt x="631" y="822"/>
                  </a:lnTo>
                  <a:lnTo>
                    <a:pt x="273" y="822"/>
                  </a:lnTo>
                  <a:lnTo>
                    <a:pt x="265" y="820"/>
                  </a:lnTo>
                  <a:lnTo>
                    <a:pt x="259" y="818"/>
                  </a:lnTo>
                  <a:lnTo>
                    <a:pt x="255" y="812"/>
                  </a:lnTo>
                  <a:lnTo>
                    <a:pt x="251" y="806"/>
                  </a:lnTo>
                  <a:lnTo>
                    <a:pt x="251" y="800"/>
                  </a:lnTo>
                  <a:lnTo>
                    <a:pt x="251" y="793"/>
                  </a:lnTo>
                  <a:lnTo>
                    <a:pt x="255" y="787"/>
                  </a:lnTo>
                  <a:lnTo>
                    <a:pt x="259" y="783"/>
                  </a:lnTo>
                  <a:lnTo>
                    <a:pt x="265" y="781"/>
                  </a:lnTo>
                  <a:lnTo>
                    <a:pt x="273" y="779"/>
                  </a:lnTo>
                  <a:lnTo>
                    <a:pt x="396" y="779"/>
                  </a:lnTo>
                  <a:lnTo>
                    <a:pt x="396" y="668"/>
                  </a:lnTo>
                  <a:close/>
                  <a:moveTo>
                    <a:pt x="20" y="0"/>
                  </a:moveTo>
                  <a:lnTo>
                    <a:pt x="882" y="0"/>
                  </a:lnTo>
                  <a:lnTo>
                    <a:pt x="890" y="0"/>
                  </a:lnTo>
                  <a:lnTo>
                    <a:pt x="896" y="4"/>
                  </a:lnTo>
                  <a:lnTo>
                    <a:pt x="900" y="8"/>
                  </a:lnTo>
                  <a:lnTo>
                    <a:pt x="904" y="14"/>
                  </a:lnTo>
                  <a:lnTo>
                    <a:pt x="904" y="22"/>
                  </a:lnTo>
                  <a:lnTo>
                    <a:pt x="904" y="617"/>
                  </a:lnTo>
                  <a:lnTo>
                    <a:pt x="904" y="625"/>
                  </a:lnTo>
                  <a:lnTo>
                    <a:pt x="900" y="630"/>
                  </a:lnTo>
                  <a:lnTo>
                    <a:pt x="896" y="634"/>
                  </a:lnTo>
                  <a:lnTo>
                    <a:pt x="890" y="638"/>
                  </a:lnTo>
                  <a:lnTo>
                    <a:pt x="882" y="638"/>
                  </a:lnTo>
                  <a:lnTo>
                    <a:pt x="20" y="638"/>
                  </a:lnTo>
                  <a:lnTo>
                    <a:pt x="14" y="638"/>
                  </a:lnTo>
                  <a:lnTo>
                    <a:pt x="8" y="634"/>
                  </a:lnTo>
                  <a:lnTo>
                    <a:pt x="4" y="630"/>
                  </a:lnTo>
                  <a:lnTo>
                    <a:pt x="0" y="625"/>
                  </a:lnTo>
                  <a:lnTo>
                    <a:pt x="0" y="617"/>
                  </a:lnTo>
                  <a:lnTo>
                    <a:pt x="0" y="22"/>
                  </a:lnTo>
                  <a:lnTo>
                    <a:pt x="0" y="14"/>
                  </a:lnTo>
                  <a:lnTo>
                    <a:pt x="4" y="8"/>
                  </a:lnTo>
                  <a:lnTo>
                    <a:pt x="8" y="4"/>
                  </a:lnTo>
                  <a:lnTo>
                    <a:pt x="14" y="0"/>
                  </a:lnTo>
                  <a:lnTo>
                    <a:pt x="20" y="0"/>
                  </a:lnTo>
                  <a:close/>
                  <a:moveTo>
                    <a:pt x="861" y="595"/>
                  </a:moveTo>
                  <a:lnTo>
                    <a:pt x="861" y="42"/>
                  </a:lnTo>
                  <a:lnTo>
                    <a:pt x="42" y="42"/>
                  </a:lnTo>
                  <a:lnTo>
                    <a:pt x="42" y="595"/>
                  </a:lnTo>
                  <a:lnTo>
                    <a:pt x="861" y="59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644" tIns="34322" rIns="68644" bIns="34322" numCol="1" anchor="t" anchorCtr="0" compatLnSpc="1">
              <a:prstTxWarp prst="textNoShape">
                <a:avLst/>
              </a:prstTxWarp>
            </a:bodyPr>
            <a:lstStyle/>
            <a:p>
              <a:endParaRPr lang="en-GB" sz="1351"/>
            </a:p>
          </p:txBody>
        </p:sp>
      </p:grpSp>
      <p:grpSp>
        <p:nvGrpSpPr>
          <p:cNvPr id="64" name="Gruppieren 93"/>
          <p:cNvGrpSpPr/>
          <p:nvPr/>
        </p:nvGrpSpPr>
        <p:grpSpPr>
          <a:xfrm>
            <a:off x="7161929" y="3068516"/>
            <a:ext cx="343482" cy="357984"/>
            <a:chOff x="414338" y="2421961"/>
            <a:chExt cx="698500" cy="698500"/>
          </a:xfrm>
          <a:solidFill>
            <a:schemeClr val="bg1"/>
          </a:solidFill>
        </p:grpSpPr>
        <p:sp>
          <p:nvSpPr>
            <p:cNvPr id="65" name="Freeform 19"/>
            <p:cNvSpPr>
              <a:spLocks noEditPoints="1"/>
            </p:cNvSpPr>
            <p:nvPr/>
          </p:nvSpPr>
          <p:spPr bwMode="auto">
            <a:xfrm>
              <a:off x="414338" y="2421961"/>
              <a:ext cx="698500" cy="698500"/>
            </a:xfrm>
            <a:custGeom>
              <a:avLst/>
              <a:gdLst/>
              <a:ahLst/>
              <a:cxnLst>
                <a:cxn ang="0">
                  <a:pos x="173" y="704"/>
                </a:cxn>
                <a:cxn ang="0">
                  <a:pos x="268" y="706"/>
                </a:cxn>
                <a:cxn ang="0">
                  <a:pos x="359" y="704"/>
                </a:cxn>
                <a:cxn ang="0">
                  <a:pos x="450" y="696"/>
                </a:cxn>
                <a:cxn ang="0">
                  <a:pos x="539" y="681"/>
                </a:cxn>
                <a:cxn ang="0">
                  <a:pos x="628" y="657"/>
                </a:cxn>
                <a:cxn ang="0">
                  <a:pos x="574" y="706"/>
                </a:cxn>
                <a:cxn ang="0">
                  <a:pos x="522" y="743"/>
                </a:cxn>
                <a:cxn ang="0">
                  <a:pos x="468" y="772"/>
                </a:cxn>
                <a:cxn ang="0">
                  <a:pos x="414" y="793"/>
                </a:cxn>
                <a:cxn ang="0">
                  <a:pos x="359" y="806"/>
                </a:cxn>
                <a:cxn ang="0">
                  <a:pos x="301" y="813"/>
                </a:cxn>
                <a:cxn ang="0">
                  <a:pos x="238" y="817"/>
                </a:cxn>
                <a:cxn ang="0">
                  <a:pos x="173" y="819"/>
                </a:cxn>
                <a:cxn ang="0">
                  <a:pos x="173" y="880"/>
                </a:cxn>
                <a:cxn ang="0">
                  <a:pos x="0" y="761"/>
                </a:cxn>
                <a:cxn ang="0">
                  <a:pos x="173" y="637"/>
                </a:cxn>
                <a:cxn ang="0">
                  <a:pos x="173" y="704"/>
                </a:cxn>
                <a:cxn ang="0">
                  <a:pos x="710" y="176"/>
                </a:cxn>
                <a:cxn ang="0">
                  <a:pos x="615" y="174"/>
                </a:cxn>
                <a:cxn ang="0">
                  <a:pos x="522" y="176"/>
                </a:cxn>
                <a:cxn ang="0">
                  <a:pos x="431" y="184"/>
                </a:cxn>
                <a:cxn ang="0">
                  <a:pos x="342" y="199"/>
                </a:cxn>
                <a:cxn ang="0">
                  <a:pos x="253" y="223"/>
                </a:cxn>
                <a:cxn ang="0">
                  <a:pos x="307" y="174"/>
                </a:cxn>
                <a:cxn ang="0">
                  <a:pos x="361" y="137"/>
                </a:cxn>
                <a:cxn ang="0">
                  <a:pos x="413" y="109"/>
                </a:cxn>
                <a:cxn ang="0">
                  <a:pos x="466" y="89"/>
                </a:cxn>
                <a:cxn ang="0">
                  <a:pos x="522" y="74"/>
                </a:cxn>
                <a:cxn ang="0">
                  <a:pos x="582" y="67"/>
                </a:cxn>
                <a:cxn ang="0">
                  <a:pos x="643" y="63"/>
                </a:cxn>
                <a:cxn ang="0">
                  <a:pos x="710" y="61"/>
                </a:cxn>
                <a:cxn ang="0">
                  <a:pos x="710" y="0"/>
                </a:cxn>
                <a:cxn ang="0">
                  <a:pos x="881" y="119"/>
                </a:cxn>
                <a:cxn ang="0">
                  <a:pos x="710" y="243"/>
                </a:cxn>
                <a:cxn ang="0">
                  <a:pos x="710" y="176"/>
                </a:cxn>
              </a:cxnLst>
              <a:rect l="0" t="0" r="r" b="b"/>
              <a:pathLst>
                <a:path w="881" h="880">
                  <a:moveTo>
                    <a:pt x="173" y="704"/>
                  </a:moveTo>
                  <a:lnTo>
                    <a:pt x="268" y="706"/>
                  </a:lnTo>
                  <a:lnTo>
                    <a:pt x="359" y="704"/>
                  </a:lnTo>
                  <a:lnTo>
                    <a:pt x="450" y="696"/>
                  </a:lnTo>
                  <a:lnTo>
                    <a:pt x="539" y="681"/>
                  </a:lnTo>
                  <a:lnTo>
                    <a:pt x="628" y="657"/>
                  </a:lnTo>
                  <a:lnTo>
                    <a:pt x="574" y="706"/>
                  </a:lnTo>
                  <a:lnTo>
                    <a:pt x="522" y="743"/>
                  </a:lnTo>
                  <a:lnTo>
                    <a:pt x="468" y="772"/>
                  </a:lnTo>
                  <a:lnTo>
                    <a:pt x="414" y="793"/>
                  </a:lnTo>
                  <a:lnTo>
                    <a:pt x="359" y="806"/>
                  </a:lnTo>
                  <a:lnTo>
                    <a:pt x="301" y="813"/>
                  </a:lnTo>
                  <a:lnTo>
                    <a:pt x="238" y="817"/>
                  </a:lnTo>
                  <a:lnTo>
                    <a:pt x="173" y="819"/>
                  </a:lnTo>
                  <a:lnTo>
                    <a:pt x="173" y="880"/>
                  </a:lnTo>
                  <a:lnTo>
                    <a:pt x="0" y="761"/>
                  </a:lnTo>
                  <a:lnTo>
                    <a:pt x="173" y="637"/>
                  </a:lnTo>
                  <a:lnTo>
                    <a:pt x="173" y="704"/>
                  </a:lnTo>
                  <a:close/>
                  <a:moveTo>
                    <a:pt x="710" y="176"/>
                  </a:moveTo>
                  <a:lnTo>
                    <a:pt x="615" y="174"/>
                  </a:lnTo>
                  <a:lnTo>
                    <a:pt x="522" y="176"/>
                  </a:lnTo>
                  <a:lnTo>
                    <a:pt x="431" y="184"/>
                  </a:lnTo>
                  <a:lnTo>
                    <a:pt x="342" y="199"/>
                  </a:lnTo>
                  <a:lnTo>
                    <a:pt x="253" y="223"/>
                  </a:lnTo>
                  <a:lnTo>
                    <a:pt x="307" y="174"/>
                  </a:lnTo>
                  <a:lnTo>
                    <a:pt x="361" y="137"/>
                  </a:lnTo>
                  <a:lnTo>
                    <a:pt x="413" y="109"/>
                  </a:lnTo>
                  <a:lnTo>
                    <a:pt x="466" y="89"/>
                  </a:lnTo>
                  <a:lnTo>
                    <a:pt x="522" y="74"/>
                  </a:lnTo>
                  <a:lnTo>
                    <a:pt x="582" y="67"/>
                  </a:lnTo>
                  <a:lnTo>
                    <a:pt x="643" y="63"/>
                  </a:lnTo>
                  <a:lnTo>
                    <a:pt x="710" y="61"/>
                  </a:lnTo>
                  <a:lnTo>
                    <a:pt x="710" y="0"/>
                  </a:lnTo>
                  <a:lnTo>
                    <a:pt x="881" y="119"/>
                  </a:lnTo>
                  <a:lnTo>
                    <a:pt x="710" y="243"/>
                  </a:lnTo>
                  <a:lnTo>
                    <a:pt x="710" y="17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644" tIns="34322" rIns="68644" bIns="34322" numCol="1" anchor="t" anchorCtr="0" compatLnSpc="1">
              <a:prstTxWarp prst="textNoShape">
                <a:avLst/>
              </a:prstTxWarp>
            </a:bodyPr>
            <a:lstStyle/>
            <a:p>
              <a:endParaRPr lang="en-GB" sz="1351"/>
            </a:p>
          </p:txBody>
        </p:sp>
        <p:sp>
          <p:nvSpPr>
            <p:cNvPr id="66" name="Freeform 20"/>
            <p:cNvSpPr>
              <a:spLocks noEditPoints="1"/>
            </p:cNvSpPr>
            <p:nvPr/>
          </p:nvSpPr>
          <p:spPr bwMode="auto">
            <a:xfrm>
              <a:off x="490538" y="2618811"/>
              <a:ext cx="546100" cy="304800"/>
            </a:xfrm>
            <a:custGeom>
              <a:avLst/>
              <a:gdLst/>
              <a:ahLst/>
              <a:cxnLst>
                <a:cxn ang="0">
                  <a:pos x="667" y="377"/>
                </a:cxn>
                <a:cxn ang="0">
                  <a:pos x="178" y="356"/>
                </a:cxn>
                <a:cxn ang="0">
                  <a:pos x="5" y="360"/>
                </a:cxn>
                <a:cxn ang="0">
                  <a:pos x="15" y="11"/>
                </a:cxn>
                <a:cxn ang="0">
                  <a:pos x="427" y="24"/>
                </a:cxn>
                <a:cxn ang="0">
                  <a:pos x="678" y="22"/>
                </a:cxn>
                <a:cxn ang="0">
                  <a:pos x="579" y="61"/>
                </a:cxn>
                <a:cxn ang="0">
                  <a:pos x="111" y="35"/>
                </a:cxn>
                <a:cxn ang="0">
                  <a:pos x="180" y="321"/>
                </a:cxn>
                <a:cxn ang="0">
                  <a:pos x="648" y="343"/>
                </a:cxn>
                <a:cxn ang="0">
                  <a:pos x="316" y="70"/>
                </a:cxn>
                <a:cxn ang="0">
                  <a:pos x="249" y="189"/>
                </a:cxn>
                <a:cxn ang="0">
                  <a:pos x="301" y="306"/>
                </a:cxn>
                <a:cxn ang="0">
                  <a:pos x="109" y="302"/>
                </a:cxn>
                <a:cxn ang="0">
                  <a:pos x="89" y="269"/>
                </a:cxn>
                <a:cxn ang="0">
                  <a:pos x="55" y="250"/>
                </a:cxn>
                <a:cxn ang="0">
                  <a:pos x="94" y="94"/>
                </a:cxn>
                <a:cxn ang="0">
                  <a:pos x="107" y="61"/>
                </a:cxn>
                <a:cxn ang="0">
                  <a:pos x="291" y="74"/>
                </a:cxn>
                <a:cxn ang="0">
                  <a:pos x="70" y="117"/>
                </a:cxn>
                <a:cxn ang="0">
                  <a:pos x="202" y="291"/>
                </a:cxn>
                <a:cxn ang="0">
                  <a:pos x="241" y="148"/>
                </a:cxn>
                <a:cxn ang="0">
                  <a:pos x="629" y="275"/>
                </a:cxn>
                <a:cxn ang="0">
                  <a:pos x="581" y="319"/>
                </a:cxn>
                <a:cxn ang="0">
                  <a:pos x="577" y="328"/>
                </a:cxn>
                <a:cxn ang="0">
                  <a:pos x="368" y="317"/>
                </a:cxn>
                <a:cxn ang="0">
                  <a:pos x="420" y="265"/>
                </a:cxn>
                <a:cxn ang="0">
                  <a:pos x="394" y="85"/>
                </a:cxn>
                <a:cxn ang="0">
                  <a:pos x="397" y="74"/>
                </a:cxn>
                <a:cxn ang="0">
                  <a:pos x="585" y="85"/>
                </a:cxn>
                <a:cxn ang="0">
                  <a:pos x="628" y="126"/>
                </a:cxn>
                <a:cxn ang="0">
                  <a:pos x="603" y="132"/>
                </a:cxn>
                <a:cxn ang="0">
                  <a:pos x="427" y="106"/>
                </a:cxn>
                <a:cxn ang="0">
                  <a:pos x="431" y="273"/>
                </a:cxn>
                <a:cxn ang="0">
                  <a:pos x="585" y="280"/>
                </a:cxn>
                <a:cxn ang="0">
                  <a:pos x="550" y="211"/>
                </a:cxn>
                <a:cxn ang="0">
                  <a:pos x="540" y="184"/>
                </a:cxn>
                <a:cxn ang="0">
                  <a:pos x="518" y="200"/>
                </a:cxn>
                <a:cxn ang="0">
                  <a:pos x="152" y="191"/>
                </a:cxn>
                <a:cxn ang="0">
                  <a:pos x="171" y="169"/>
                </a:cxn>
                <a:cxn ang="0">
                  <a:pos x="143" y="159"/>
                </a:cxn>
                <a:cxn ang="0">
                  <a:pos x="143" y="187"/>
                </a:cxn>
                <a:cxn ang="0">
                  <a:pos x="288" y="133"/>
                </a:cxn>
                <a:cxn ang="0">
                  <a:pos x="342" y="104"/>
                </a:cxn>
                <a:cxn ang="0">
                  <a:pos x="360" y="100"/>
                </a:cxn>
                <a:cxn ang="0">
                  <a:pos x="368" y="113"/>
                </a:cxn>
                <a:cxn ang="0">
                  <a:pos x="407" y="145"/>
                </a:cxn>
                <a:cxn ang="0">
                  <a:pos x="377" y="159"/>
                </a:cxn>
                <a:cxn ang="0">
                  <a:pos x="360" y="141"/>
                </a:cxn>
                <a:cxn ang="0">
                  <a:pos x="321" y="150"/>
                </a:cxn>
                <a:cxn ang="0">
                  <a:pos x="379" y="182"/>
                </a:cxn>
                <a:cxn ang="0">
                  <a:pos x="388" y="258"/>
                </a:cxn>
                <a:cxn ang="0">
                  <a:pos x="345" y="280"/>
                </a:cxn>
                <a:cxn ang="0">
                  <a:pos x="325" y="280"/>
                </a:cxn>
                <a:cxn ang="0">
                  <a:pos x="301" y="260"/>
                </a:cxn>
                <a:cxn ang="0">
                  <a:pos x="280" y="211"/>
                </a:cxn>
                <a:cxn ang="0">
                  <a:pos x="316" y="226"/>
                </a:cxn>
                <a:cxn ang="0">
                  <a:pos x="364" y="234"/>
                </a:cxn>
                <a:cxn ang="0">
                  <a:pos x="330" y="202"/>
                </a:cxn>
              </a:cxnLst>
              <a:rect l="0" t="0" r="r" b="b"/>
              <a:pathLst>
                <a:path w="687" h="382">
                  <a:moveTo>
                    <a:pt x="687" y="37"/>
                  </a:moveTo>
                  <a:lnTo>
                    <a:pt x="681" y="358"/>
                  </a:lnTo>
                  <a:lnTo>
                    <a:pt x="681" y="366"/>
                  </a:lnTo>
                  <a:lnTo>
                    <a:pt x="678" y="371"/>
                  </a:lnTo>
                  <a:lnTo>
                    <a:pt x="672" y="375"/>
                  </a:lnTo>
                  <a:lnTo>
                    <a:pt x="667" y="377"/>
                  </a:lnTo>
                  <a:lnTo>
                    <a:pt x="583" y="382"/>
                  </a:lnTo>
                  <a:lnTo>
                    <a:pt x="501" y="382"/>
                  </a:lnTo>
                  <a:lnTo>
                    <a:pt x="420" y="379"/>
                  </a:lnTo>
                  <a:lnTo>
                    <a:pt x="340" y="371"/>
                  </a:lnTo>
                  <a:lnTo>
                    <a:pt x="258" y="360"/>
                  </a:lnTo>
                  <a:lnTo>
                    <a:pt x="178" y="356"/>
                  </a:lnTo>
                  <a:lnTo>
                    <a:pt x="178" y="356"/>
                  </a:lnTo>
                  <a:lnTo>
                    <a:pt x="100" y="356"/>
                  </a:lnTo>
                  <a:lnTo>
                    <a:pt x="20" y="364"/>
                  </a:lnTo>
                  <a:lnTo>
                    <a:pt x="16" y="366"/>
                  </a:lnTo>
                  <a:lnTo>
                    <a:pt x="11" y="364"/>
                  </a:lnTo>
                  <a:lnTo>
                    <a:pt x="5" y="360"/>
                  </a:lnTo>
                  <a:lnTo>
                    <a:pt x="2" y="354"/>
                  </a:lnTo>
                  <a:lnTo>
                    <a:pt x="0" y="347"/>
                  </a:lnTo>
                  <a:lnTo>
                    <a:pt x="5" y="26"/>
                  </a:lnTo>
                  <a:lnTo>
                    <a:pt x="7" y="20"/>
                  </a:lnTo>
                  <a:lnTo>
                    <a:pt x="9" y="15"/>
                  </a:lnTo>
                  <a:lnTo>
                    <a:pt x="15" y="11"/>
                  </a:lnTo>
                  <a:lnTo>
                    <a:pt x="20" y="9"/>
                  </a:lnTo>
                  <a:lnTo>
                    <a:pt x="102" y="2"/>
                  </a:lnTo>
                  <a:lnTo>
                    <a:pt x="185" y="0"/>
                  </a:lnTo>
                  <a:lnTo>
                    <a:pt x="267" y="5"/>
                  </a:lnTo>
                  <a:lnTo>
                    <a:pt x="349" y="15"/>
                  </a:lnTo>
                  <a:lnTo>
                    <a:pt x="427" y="24"/>
                  </a:lnTo>
                  <a:lnTo>
                    <a:pt x="507" y="28"/>
                  </a:lnTo>
                  <a:lnTo>
                    <a:pt x="589" y="26"/>
                  </a:lnTo>
                  <a:lnTo>
                    <a:pt x="668" y="20"/>
                  </a:lnTo>
                  <a:lnTo>
                    <a:pt x="668" y="20"/>
                  </a:lnTo>
                  <a:lnTo>
                    <a:pt x="670" y="20"/>
                  </a:lnTo>
                  <a:lnTo>
                    <a:pt x="678" y="22"/>
                  </a:lnTo>
                  <a:lnTo>
                    <a:pt x="683" y="26"/>
                  </a:lnTo>
                  <a:lnTo>
                    <a:pt x="687" y="31"/>
                  </a:lnTo>
                  <a:lnTo>
                    <a:pt x="687" y="37"/>
                  </a:lnTo>
                  <a:close/>
                  <a:moveTo>
                    <a:pt x="648" y="343"/>
                  </a:moveTo>
                  <a:lnTo>
                    <a:pt x="654" y="55"/>
                  </a:lnTo>
                  <a:lnTo>
                    <a:pt x="579" y="61"/>
                  </a:lnTo>
                  <a:lnTo>
                    <a:pt x="507" y="61"/>
                  </a:lnTo>
                  <a:lnTo>
                    <a:pt x="425" y="57"/>
                  </a:lnTo>
                  <a:lnTo>
                    <a:pt x="345" y="48"/>
                  </a:lnTo>
                  <a:lnTo>
                    <a:pt x="264" y="39"/>
                  </a:lnTo>
                  <a:lnTo>
                    <a:pt x="184" y="33"/>
                  </a:lnTo>
                  <a:lnTo>
                    <a:pt x="111" y="35"/>
                  </a:lnTo>
                  <a:lnTo>
                    <a:pt x="39" y="41"/>
                  </a:lnTo>
                  <a:lnTo>
                    <a:pt x="35" y="328"/>
                  </a:lnTo>
                  <a:lnTo>
                    <a:pt x="107" y="323"/>
                  </a:lnTo>
                  <a:lnTo>
                    <a:pt x="180" y="321"/>
                  </a:lnTo>
                  <a:lnTo>
                    <a:pt x="180" y="321"/>
                  </a:lnTo>
                  <a:lnTo>
                    <a:pt x="180" y="321"/>
                  </a:lnTo>
                  <a:lnTo>
                    <a:pt x="262" y="327"/>
                  </a:lnTo>
                  <a:lnTo>
                    <a:pt x="343" y="336"/>
                  </a:lnTo>
                  <a:lnTo>
                    <a:pt x="421" y="345"/>
                  </a:lnTo>
                  <a:lnTo>
                    <a:pt x="501" y="349"/>
                  </a:lnTo>
                  <a:lnTo>
                    <a:pt x="576" y="349"/>
                  </a:lnTo>
                  <a:lnTo>
                    <a:pt x="648" y="343"/>
                  </a:lnTo>
                  <a:close/>
                  <a:moveTo>
                    <a:pt x="211" y="55"/>
                  </a:moveTo>
                  <a:lnTo>
                    <a:pt x="312" y="63"/>
                  </a:lnTo>
                  <a:lnTo>
                    <a:pt x="312" y="63"/>
                  </a:lnTo>
                  <a:lnTo>
                    <a:pt x="314" y="65"/>
                  </a:lnTo>
                  <a:lnTo>
                    <a:pt x="316" y="67"/>
                  </a:lnTo>
                  <a:lnTo>
                    <a:pt x="316" y="70"/>
                  </a:lnTo>
                  <a:lnTo>
                    <a:pt x="316" y="74"/>
                  </a:lnTo>
                  <a:lnTo>
                    <a:pt x="312" y="76"/>
                  </a:lnTo>
                  <a:lnTo>
                    <a:pt x="288" y="93"/>
                  </a:lnTo>
                  <a:lnTo>
                    <a:pt x="267" y="119"/>
                  </a:lnTo>
                  <a:lnTo>
                    <a:pt x="252" y="152"/>
                  </a:lnTo>
                  <a:lnTo>
                    <a:pt x="249" y="189"/>
                  </a:lnTo>
                  <a:lnTo>
                    <a:pt x="251" y="224"/>
                  </a:lnTo>
                  <a:lnTo>
                    <a:pt x="262" y="254"/>
                  </a:lnTo>
                  <a:lnTo>
                    <a:pt x="277" y="280"/>
                  </a:lnTo>
                  <a:lnTo>
                    <a:pt x="297" y="301"/>
                  </a:lnTo>
                  <a:lnTo>
                    <a:pt x="301" y="302"/>
                  </a:lnTo>
                  <a:lnTo>
                    <a:pt x="301" y="306"/>
                  </a:lnTo>
                  <a:lnTo>
                    <a:pt x="299" y="308"/>
                  </a:lnTo>
                  <a:lnTo>
                    <a:pt x="297" y="310"/>
                  </a:lnTo>
                  <a:lnTo>
                    <a:pt x="293" y="312"/>
                  </a:lnTo>
                  <a:lnTo>
                    <a:pt x="202" y="304"/>
                  </a:lnTo>
                  <a:lnTo>
                    <a:pt x="109" y="302"/>
                  </a:lnTo>
                  <a:lnTo>
                    <a:pt x="109" y="302"/>
                  </a:lnTo>
                  <a:lnTo>
                    <a:pt x="106" y="302"/>
                  </a:lnTo>
                  <a:lnTo>
                    <a:pt x="104" y="301"/>
                  </a:lnTo>
                  <a:lnTo>
                    <a:pt x="102" y="297"/>
                  </a:lnTo>
                  <a:lnTo>
                    <a:pt x="100" y="286"/>
                  </a:lnTo>
                  <a:lnTo>
                    <a:pt x="96" y="276"/>
                  </a:lnTo>
                  <a:lnTo>
                    <a:pt x="89" y="269"/>
                  </a:lnTo>
                  <a:lnTo>
                    <a:pt x="81" y="263"/>
                  </a:lnTo>
                  <a:lnTo>
                    <a:pt x="72" y="260"/>
                  </a:lnTo>
                  <a:lnTo>
                    <a:pt x="61" y="258"/>
                  </a:lnTo>
                  <a:lnTo>
                    <a:pt x="57" y="256"/>
                  </a:lnTo>
                  <a:lnTo>
                    <a:pt x="55" y="254"/>
                  </a:lnTo>
                  <a:lnTo>
                    <a:pt x="55" y="250"/>
                  </a:lnTo>
                  <a:lnTo>
                    <a:pt x="57" y="111"/>
                  </a:lnTo>
                  <a:lnTo>
                    <a:pt x="59" y="109"/>
                  </a:lnTo>
                  <a:lnTo>
                    <a:pt x="61" y="107"/>
                  </a:lnTo>
                  <a:lnTo>
                    <a:pt x="63" y="106"/>
                  </a:lnTo>
                  <a:lnTo>
                    <a:pt x="80" y="102"/>
                  </a:lnTo>
                  <a:lnTo>
                    <a:pt x="94" y="94"/>
                  </a:lnTo>
                  <a:lnTo>
                    <a:pt x="104" y="80"/>
                  </a:lnTo>
                  <a:lnTo>
                    <a:pt x="107" y="65"/>
                  </a:lnTo>
                  <a:lnTo>
                    <a:pt x="107" y="63"/>
                  </a:lnTo>
                  <a:lnTo>
                    <a:pt x="107" y="63"/>
                  </a:lnTo>
                  <a:lnTo>
                    <a:pt x="107" y="61"/>
                  </a:lnTo>
                  <a:lnTo>
                    <a:pt x="107" y="61"/>
                  </a:lnTo>
                  <a:lnTo>
                    <a:pt x="107" y="59"/>
                  </a:lnTo>
                  <a:lnTo>
                    <a:pt x="107" y="57"/>
                  </a:lnTo>
                  <a:lnTo>
                    <a:pt x="109" y="55"/>
                  </a:lnTo>
                  <a:lnTo>
                    <a:pt x="113" y="54"/>
                  </a:lnTo>
                  <a:lnTo>
                    <a:pt x="211" y="55"/>
                  </a:lnTo>
                  <a:close/>
                  <a:moveTo>
                    <a:pt x="291" y="74"/>
                  </a:moveTo>
                  <a:lnTo>
                    <a:pt x="211" y="67"/>
                  </a:lnTo>
                  <a:lnTo>
                    <a:pt x="119" y="65"/>
                  </a:lnTo>
                  <a:lnTo>
                    <a:pt x="113" y="85"/>
                  </a:lnTo>
                  <a:lnTo>
                    <a:pt x="102" y="102"/>
                  </a:lnTo>
                  <a:lnTo>
                    <a:pt x="87" y="113"/>
                  </a:lnTo>
                  <a:lnTo>
                    <a:pt x="70" y="117"/>
                  </a:lnTo>
                  <a:lnTo>
                    <a:pt x="67" y="247"/>
                  </a:lnTo>
                  <a:lnTo>
                    <a:pt x="83" y="250"/>
                  </a:lnTo>
                  <a:lnTo>
                    <a:pt x="98" y="260"/>
                  </a:lnTo>
                  <a:lnTo>
                    <a:pt x="107" y="275"/>
                  </a:lnTo>
                  <a:lnTo>
                    <a:pt x="113" y="291"/>
                  </a:lnTo>
                  <a:lnTo>
                    <a:pt x="202" y="291"/>
                  </a:lnTo>
                  <a:lnTo>
                    <a:pt x="277" y="297"/>
                  </a:lnTo>
                  <a:lnTo>
                    <a:pt x="262" y="280"/>
                  </a:lnTo>
                  <a:lnTo>
                    <a:pt x="251" y="260"/>
                  </a:lnTo>
                  <a:lnTo>
                    <a:pt x="239" y="226"/>
                  </a:lnTo>
                  <a:lnTo>
                    <a:pt x="236" y="189"/>
                  </a:lnTo>
                  <a:lnTo>
                    <a:pt x="241" y="148"/>
                  </a:lnTo>
                  <a:lnTo>
                    <a:pt x="256" y="113"/>
                  </a:lnTo>
                  <a:lnTo>
                    <a:pt x="273" y="91"/>
                  </a:lnTo>
                  <a:lnTo>
                    <a:pt x="291" y="74"/>
                  </a:lnTo>
                  <a:close/>
                  <a:moveTo>
                    <a:pt x="633" y="132"/>
                  </a:moveTo>
                  <a:lnTo>
                    <a:pt x="629" y="271"/>
                  </a:lnTo>
                  <a:lnTo>
                    <a:pt x="629" y="275"/>
                  </a:lnTo>
                  <a:lnTo>
                    <a:pt x="628" y="276"/>
                  </a:lnTo>
                  <a:lnTo>
                    <a:pt x="624" y="278"/>
                  </a:lnTo>
                  <a:lnTo>
                    <a:pt x="607" y="280"/>
                  </a:lnTo>
                  <a:lnTo>
                    <a:pt x="594" y="289"/>
                  </a:lnTo>
                  <a:lnTo>
                    <a:pt x="585" y="302"/>
                  </a:lnTo>
                  <a:lnTo>
                    <a:pt x="581" y="319"/>
                  </a:lnTo>
                  <a:lnTo>
                    <a:pt x="581" y="321"/>
                  </a:lnTo>
                  <a:lnTo>
                    <a:pt x="581" y="323"/>
                  </a:lnTo>
                  <a:lnTo>
                    <a:pt x="581" y="323"/>
                  </a:lnTo>
                  <a:lnTo>
                    <a:pt x="581" y="323"/>
                  </a:lnTo>
                  <a:lnTo>
                    <a:pt x="581" y="325"/>
                  </a:lnTo>
                  <a:lnTo>
                    <a:pt x="577" y="328"/>
                  </a:lnTo>
                  <a:lnTo>
                    <a:pt x="576" y="328"/>
                  </a:lnTo>
                  <a:lnTo>
                    <a:pt x="473" y="328"/>
                  </a:lnTo>
                  <a:lnTo>
                    <a:pt x="373" y="321"/>
                  </a:lnTo>
                  <a:lnTo>
                    <a:pt x="373" y="321"/>
                  </a:lnTo>
                  <a:lnTo>
                    <a:pt x="369" y="319"/>
                  </a:lnTo>
                  <a:lnTo>
                    <a:pt x="368" y="317"/>
                  </a:lnTo>
                  <a:lnTo>
                    <a:pt x="368" y="314"/>
                  </a:lnTo>
                  <a:lnTo>
                    <a:pt x="368" y="312"/>
                  </a:lnTo>
                  <a:lnTo>
                    <a:pt x="371" y="310"/>
                  </a:lnTo>
                  <a:lnTo>
                    <a:pt x="390" y="299"/>
                  </a:lnTo>
                  <a:lnTo>
                    <a:pt x="407" y="284"/>
                  </a:lnTo>
                  <a:lnTo>
                    <a:pt x="420" y="265"/>
                  </a:lnTo>
                  <a:lnTo>
                    <a:pt x="434" y="232"/>
                  </a:lnTo>
                  <a:lnTo>
                    <a:pt x="440" y="193"/>
                  </a:lnTo>
                  <a:lnTo>
                    <a:pt x="436" y="159"/>
                  </a:lnTo>
                  <a:lnTo>
                    <a:pt x="429" y="130"/>
                  </a:lnTo>
                  <a:lnTo>
                    <a:pt x="412" y="106"/>
                  </a:lnTo>
                  <a:lnTo>
                    <a:pt x="394" y="85"/>
                  </a:lnTo>
                  <a:lnTo>
                    <a:pt x="394" y="85"/>
                  </a:lnTo>
                  <a:lnTo>
                    <a:pt x="392" y="83"/>
                  </a:lnTo>
                  <a:lnTo>
                    <a:pt x="390" y="80"/>
                  </a:lnTo>
                  <a:lnTo>
                    <a:pt x="392" y="76"/>
                  </a:lnTo>
                  <a:lnTo>
                    <a:pt x="394" y="74"/>
                  </a:lnTo>
                  <a:lnTo>
                    <a:pt x="397" y="74"/>
                  </a:lnTo>
                  <a:lnTo>
                    <a:pt x="488" y="80"/>
                  </a:lnTo>
                  <a:lnTo>
                    <a:pt x="579" y="80"/>
                  </a:lnTo>
                  <a:lnTo>
                    <a:pt x="579" y="80"/>
                  </a:lnTo>
                  <a:lnTo>
                    <a:pt x="581" y="80"/>
                  </a:lnTo>
                  <a:lnTo>
                    <a:pt x="585" y="81"/>
                  </a:lnTo>
                  <a:lnTo>
                    <a:pt x="585" y="85"/>
                  </a:lnTo>
                  <a:lnTo>
                    <a:pt x="587" y="96"/>
                  </a:lnTo>
                  <a:lnTo>
                    <a:pt x="592" y="106"/>
                  </a:lnTo>
                  <a:lnTo>
                    <a:pt x="598" y="113"/>
                  </a:lnTo>
                  <a:lnTo>
                    <a:pt x="607" y="120"/>
                  </a:lnTo>
                  <a:lnTo>
                    <a:pt x="616" y="124"/>
                  </a:lnTo>
                  <a:lnTo>
                    <a:pt x="628" y="126"/>
                  </a:lnTo>
                  <a:lnTo>
                    <a:pt x="629" y="126"/>
                  </a:lnTo>
                  <a:lnTo>
                    <a:pt x="631" y="128"/>
                  </a:lnTo>
                  <a:lnTo>
                    <a:pt x="633" y="132"/>
                  </a:lnTo>
                  <a:close/>
                  <a:moveTo>
                    <a:pt x="618" y="265"/>
                  </a:moveTo>
                  <a:lnTo>
                    <a:pt x="620" y="137"/>
                  </a:lnTo>
                  <a:lnTo>
                    <a:pt x="603" y="132"/>
                  </a:lnTo>
                  <a:lnTo>
                    <a:pt x="590" y="122"/>
                  </a:lnTo>
                  <a:lnTo>
                    <a:pt x="579" y="109"/>
                  </a:lnTo>
                  <a:lnTo>
                    <a:pt x="574" y="93"/>
                  </a:lnTo>
                  <a:lnTo>
                    <a:pt x="486" y="93"/>
                  </a:lnTo>
                  <a:lnTo>
                    <a:pt x="414" y="87"/>
                  </a:lnTo>
                  <a:lnTo>
                    <a:pt x="427" y="106"/>
                  </a:lnTo>
                  <a:lnTo>
                    <a:pt x="438" y="126"/>
                  </a:lnTo>
                  <a:lnTo>
                    <a:pt x="449" y="158"/>
                  </a:lnTo>
                  <a:lnTo>
                    <a:pt x="451" y="193"/>
                  </a:lnTo>
                  <a:lnTo>
                    <a:pt x="449" y="223"/>
                  </a:lnTo>
                  <a:lnTo>
                    <a:pt x="442" y="249"/>
                  </a:lnTo>
                  <a:lnTo>
                    <a:pt x="431" y="273"/>
                  </a:lnTo>
                  <a:lnTo>
                    <a:pt x="414" y="293"/>
                  </a:lnTo>
                  <a:lnTo>
                    <a:pt x="394" y="312"/>
                  </a:lnTo>
                  <a:lnTo>
                    <a:pt x="473" y="317"/>
                  </a:lnTo>
                  <a:lnTo>
                    <a:pt x="568" y="317"/>
                  </a:lnTo>
                  <a:lnTo>
                    <a:pt x="574" y="297"/>
                  </a:lnTo>
                  <a:lnTo>
                    <a:pt x="585" y="280"/>
                  </a:lnTo>
                  <a:lnTo>
                    <a:pt x="600" y="271"/>
                  </a:lnTo>
                  <a:lnTo>
                    <a:pt x="618" y="265"/>
                  </a:lnTo>
                  <a:close/>
                  <a:moveTo>
                    <a:pt x="535" y="219"/>
                  </a:moveTo>
                  <a:lnTo>
                    <a:pt x="540" y="217"/>
                  </a:lnTo>
                  <a:lnTo>
                    <a:pt x="546" y="215"/>
                  </a:lnTo>
                  <a:lnTo>
                    <a:pt x="550" y="211"/>
                  </a:lnTo>
                  <a:lnTo>
                    <a:pt x="551" y="206"/>
                  </a:lnTo>
                  <a:lnTo>
                    <a:pt x="553" y="200"/>
                  </a:lnTo>
                  <a:lnTo>
                    <a:pt x="551" y="195"/>
                  </a:lnTo>
                  <a:lnTo>
                    <a:pt x="550" y="189"/>
                  </a:lnTo>
                  <a:lnTo>
                    <a:pt x="546" y="185"/>
                  </a:lnTo>
                  <a:lnTo>
                    <a:pt x="540" y="184"/>
                  </a:lnTo>
                  <a:lnTo>
                    <a:pt x="535" y="182"/>
                  </a:lnTo>
                  <a:lnTo>
                    <a:pt x="529" y="184"/>
                  </a:lnTo>
                  <a:lnTo>
                    <a:pt x="525" y="185"/>
                  </a:lnTo>
                  <a:lnTo>
                    <a:pt x="522" y="189"/>
                  </a:lnTo>
                  <a:lnTo>
                    <a:pt x="518" y="195"/>
                  </a:lnTo>
                  <a:lnTo>
                    <a:pt x="518" y="200"/>
                  </a:lnTo>
                  <a:lnTo>
                    <a:pt x="518" y="206"/>
                  </a:lnTo>
                  <a:lnTo>
                    <a:pt x="520" y="210"/>
                  </a:lnTo>
                  <a:lnTo>
                    <a:pt x="524" y="215"/>
                  </a:lnTo>
                  <a:lnTo>
                    <a:pt x="529" y="217"/>
                  </a:lnTo>
                  <a:lnTo>
                    <a:pt x="535" y="219"/>
                  </a:lnTo>
                  <a:close/>
                  <a:moveTo>
                    <a:pt x="152" y="191"/>
                  </a:moveTo>
                  <a:lnTo>
                    <a:pt x="158" y="191"/>
                  </a:lnTo>
                  <a:lnTo>
                    <a:pt x="163" y="187"/>
                  </a:lnTo>
                  <a:lnTo>
                    <a:pt x="167" y="184"/>
                  </a:lnTo>
                  <a:lnTo>
                    <a:pt x="169" y="180"/>
                  </a:lnTo>
                  <a:lnTo>
                    <a:pt x="171" y="174"/>
                  </a:lnTo>
                  <a:lnTo>
                    <a:pt x="171" y="169"/>
                  </a:lnTo>
                  <a:lnTo>
                    <a:pt x="167" y="163"/>
                  </a:lnTo>
                  <a:lnTo>
                    <a:pt x="163" y="159"/>
                  </a:lnTo>
                  <a:lnTo>
                    <a:pt x="159" y="156"/>
                  </a:lnTo>
                  <a:lnTo>
                    <a:pt x="154" y="156"/>
                  </a:lnTo>
                  <a:lnTo>
                    <a:pt x="146" y="156"/>
                  </a:lnTo>
                  <a:lnTo>
                    <a:pt x="143" y="159"/>
                  </a:lnTo>
                  <a:lnTo>
                    <a:pt x="139" y="163"/>
                  </a:lnTo>
                  <a:lnTo>
                    <a:pt x="135" y="167"/>
                  </a:lnTo>
                  <a:lnTo>
                    <a:pt x="135" y="172"/>
                  </a:lnTo>
                  <a:lnTo>
                    <a:pt x="135" y="178"/>
                  </a:lnTo>
                  <a:lnTo>
                    <a:pt x="139" y="184"/>
                  </a:lnTo>
                  <a:lnTo>
                    <a:pt x="143" y="187"/>
                  </a:lnTo>
                  <a:lnTo>
                    <a:pt x="146" y="191"/>
                  </a:lnTo>
                  <a:lnTo>
                    <a:pt x="152" y="191"/>
                  </a:lnTo>
                  <a:close/>
                  <a:moveTo>
                    <a:pt x="293" y="182"/>
                  </a:moveTo>
                  <a:lnTo>
                    <a:pt x="284" y="169"/>
                  </a:lnTo>
                  <a:lnTo>
                    <a:pt x="282" y="152"/>
                  </a:lnTo>
                  <a:lnTo>
                    <a:pt x="288" y="133"/>
                  </a:lnTo>
                  <a:lnTo>
                    <a:pt x="301" y="120"/>
                  </a:lnTo>
                  <a:lnTo>
                    <a:pt x="316" y="113"/>
                  </a:lnTo>
                  <a:lnTo>
                    <a:pt x="334" y="111"/>
                  </a:lnTo>
                  <a:lnTo>
                    <a:pt x="338" y="109"/>
                  </a:lnTo>
                  <a:lnTo>
                    <a:pt x="340" y="107"/>
                  </a:lnTo>
                  <a:lnTo>
                    <a:pt x="342" y="104"/>
                  </a:lnTo>
                  <a:lnTo>
                    <a:pt x="342" y="104"/>
                  </a:lnTo>
                  <a:lnTo>
                    <a:pt x="342" y="100"/>
                  </a:lnTo>
                  <a:lnTo>
                    <a:pt x="345" y="98"/>
                  </a:lnTo>
                  <a:lnTo>
                    <a:pt x="347" y="98"/>
                  </a:lnTo>
                  <a:lnTo>
                    <a:pt x="356" y="98"/>
                  </a:lnTo>
                  <a:lnTo>
                    <a:pt x="360" y="100"/>
                  </a:lnTo>
                  <a:lnTo>
                    <a:pt x="362" y="102"/>
                  </a:lnTo>
                  <a:lnTo>
                    <a:pt x="362" y="106"/>
                  </a:lnTo>
                  <a:lnTo>
                    <a:pt x="362" y="106"/>
                  </a:lnTo>
                  <a:lnTo>
                    <a:pt x="364" y="109"/>
                  </a:lnTo>
                  <a:lnTo>
                    <a:pt x="366" y="111"/>
                  </a:lnTo>
                  <a:lnTo>
                    <a:pt x="368" y="113"/>
                  </a:lnTo>
                  <a:lnTo>
                    <a:pt x="377" y="115"/>
                  </a:lnTo>
                  <a:lnTo>
                    <a:pt x="384" y="119"/>
                  </a:lnTo>
                  <a:lnTo>
                    <a:pt x="392" y="122"/>
                  </a:lnTo>
                  <a:lnTo>
                    <a:pt x="397" y="128"/>
                  </a:lnTo>
                  <a:lnTo>
                    <a:pt x="403" y="135"/>
                  </a:lnTo>
                  <a:lnTo>
                    <a:pt x="407" y="145"/>
                  </a:lnTo>
                  <a:lnTo>
                    <a:pt x="408" y="156"/>
                  </a:lnTo>
                  <a:lnTo>
                    <a:pt x="408" y="158"/>
                  </a:lnTo>
                  <a:lnTo>
                    <a:pt x="407" y="159"/>
                  </a:lnTo>
                  <a:lnTo>
                    <a:pt x="405" y="161"/>
                  </a:lnTo>
                  <a:lnTo>
                    <a:pt x="401" y="161"/>
                  </a:lnTo>
                  <a:lnTo>
                    <a:pt x="377" y="159"/>
                  </a:lnTo>
                  <a:lnTo>
                    <a:pt x="375" y="159"/>
                  </a:lnTo>
                  <a:lnTo>
                    <a:pt x="373" y="158"/>
                  </a:lnTo>
                  <a:lnTo>
                    <a:pt x="371" y="154"/>
                  </a:lnTo>
                  <a:lnTo>
                    <a:pt x="371" y="150"/>
                  </a:lnTo>
                  <a:lnTo>
                    <a:pt x="368" y="145"/>
                  </a:lnTo>
                  <a:lnTo>
                    <a:pt x="360" y="141"/>
                  </a:lnTo>
                  <a:lnTo>
                    <a:pt x="349" y="137"/>
                  </a:lnTo>
                  <a:lnTo>
                    <a:pt x="336" y="137"/>
                  </a:lnTo>
                  <a:lnTo>
                    <a:pt x="327" y="139"/>
                  </a:lnTo>
                  <a:lnTo>
                    <a:pt x="323" y="143"/>
                  </a:lnTo>
                  <a:lnTo>
                    <a:pt x="321" y="146"/>
                  </a:lnTo>
                  <a:lnTo>
                    <a:pt x="321" y="150"/>
                  </a:lnTo>
                  <a:lnTo>
                    <a:pt x="323" y="156"/>
                  </a:lnTo>
                  <a:lnTo>
                    <a:pt x="325" y="159"/>
                  </a:lnTo>
                  <a:lnTo>
                    <a:pt x="336" y="165"/>
                  </a:lnTo>
                  <a:lnTo>
                    <a:pt x="353" y="171"/>
                  </a:lnTo>
                  <a:lnTo>
                    <a:pt x="368" y="176"/>
                  </a:lnTo>
                  <a:lnTo>
                    <a:pt x="379" y="182"/>
                  </a:lnTo>
                  <a:lnTo>
                    <a:pt x="388" y="187"/>
                  </a:lnTo>
                  <a:lnTo>
                    <a:pt x="395" y="193"/>
                  </a:lnTo>
                  <a:lnTo>
                    <a:pt x="405" y="208"/>
                  </a:lnTo>
                  <a:lnTo>
                    <a:pt x="407" y="224"/>
                  </a:lnTo>
                  <a:lnTo>
                    <a:pt x="401" y="245"/>
                  </a:lnTo>
                  <a:lnTo>
                    <a:pt x="388" y="258"/>
                  </a:lnTo>
                  <a:lnTo>
                    <a:pt x="373" y="265"/>
                  </a:lnTo>
                  <a:lnTo>
                    <a:pt x="353" y="269"/>
                  </a:lnTo>
                  <a:lnTo>
                    <a:pt x="349" y="269"/>
                  </a:lnTo>
                  <a:lnTo>
                    <a:pt x="347" y="271"/>
                  </a:lnTo>
                  <a:lnTo>
                    <a:pt x="347" y="275"/>
                  </a:lnTo>
                  <a:lnTo>
                    <a:pt x="345" y="280"/>
                  </a:lnTo>
                  <a:lnTo>
                    <a:pt x="345" y="282"/>
                  </a:lnTo>
                  <a:lnTo>
                    <a:pt x="342" y="284"/>
                  </a:lnTo>
                  <a:lnTo>
                    <a:pt x="340" y="286"/>
                  </a:lnTo>
                  <a:lnTo>
                    <a:pt x="330" y="284"/>
                  </a:lnTo>
                  <a:lnTo>
                    <a:pt x="327" y="284"/>
                  </a:lnTo>
                  <a:lnTo>
                    <a:pt x="325" y="280"/>
                  </a:lnTo>
                  <a:lnTo>
                    <a:pt x="325" y="278"/>
                  </a:lnTo>
                  <a:lnTo>
                    <a:pt x="325" y="273"/>
                  </a:lnTo>
                  <a:lnTo>
                    <a:pt x="325" y="269"/>
                  </a:lnTo>
                  <a:lnTo>
                    <a:pt x="323" y="267"/>
                  </a:lnTo>
                  <a:lnTo>
                    <a:pt x="319" y="265"/>
                  </a:lnTo>
                  <a:lnTo>
                    <a:pt x="301" y="260"/>
                  </a:lnTo>
                  <a:lnTo>
                    <a:pt x="288" y="249"/>
                  </a:lnTo>
                  <a:lnTo>
                    <a:pt x="278" y="234"/>
                  </a:lnTo>
                  <a:lnTo>
                    <a:pt x="275" y="217"/>
                  </a:lnTo>
                  <a:lnTo>
                    <a:pt x="277" y="215"/>
                  </a:lnTo>
                  <a:lnTo>
                    <a:pt x="277" y="211"/>
                  </a:lnTo>
                  <a:lnTo>
                    <a:pt x="280" y="211"/>
                  </a:lnTo>
                  <a:lnTo>
                    <a:pt x="282" y="211"/>
                  </a:lnTo>
                  <a:lnTo>
                    <a:pt x="308" y="213"/>
                  </a:lnTo>
                  <a:lnTo>
                    <a:pt x="312" y="213"/>
                  </a:lnTo>
                  <a:lnTo>
                    <a:pt x="314" y="215"/>
                  </a:lnTo>
                  <a:lnTo>
                    <a:pt x="314" y="219"/>
                  </a:lnTo>
                  <a:lnTo>
                    <a:pt x="316" y="226"/>
                  </a:lnTo>
                  <a:lnTo>
                    <a:pt x="317" y="230"/>
                  </a:lnTo>
                  <a:lnTo>
                    <a:pt x="327" y="236"/>
                  </a:lnTo>
                  <a:lnTo>
                    <a:pt x="340" y="239"/>
                  </a:lnTo>
                  <a:lnTo>
                    <a:pt x="353" y="239"/>
                  </a:lnTo>
                  <a:lnTo>
                    <a:pt x="362" y="237"/>
                  </a:lnTo>
                  <a:lnTo>
                    <a:pt x="364" y="234"/>
                  </a:lnTo>
                  <a:lnTo>
                    <a:pt x="368" y="230"/>
                  </a:lnTo>
                  <a:lnTo>
                    <a:pt x="368" y="224"/>
                  </a:lnTo>
                  <a:lnTo>
                    <a:pt x="366" y="221"/>
                  </a:lnTo>
                  <a:lnTo>
                    <a:pt x="364" y="217"/>
                  </a:lnTo>
                  <a:lnTo>
                    <a:pt x="349" y="208"/>
                  </a:lnTo>
                  <a:lnTo>
                    <a:pt x="330" y="202"/>
                  </a:lnTo>
                  <a:lnTo>
                    <a:pt x="310" y="195"/>
                  </a:lnTo>
                  <a:lnTo>
                    <a:pt x="293" y="18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644" tIns="34322" rIns="68644" bIns="34322" numCol="1" anchor="t" anchorCtr="0" compatLnSpc="1">
              <a:prstTxWarp prst="textNoShape">
                <a:avLst/>
              </a:prstTxWarp>
            </a:bodyPr>
            <a:lstStyle/>
            <a:p>
              <a:endParaRPr lang="en-GB" sz="1351"/>
            </a:p>
          </p:txBody>
        </p:sp>
      </p:grpSp>
      <p:sp>
        <p:nvSpPr>
          <p:cNvPr id="67" name="Freeform 18"/>
          <p:cNvSpPr>
            <a:spLocks noEditPoints="1"/>
          </p:cNvSpPr>
          <p:nvPr/>
        </p:nvSpPr>
        <p:spPr bwMode="auto">
          <a:xfrm>
            <a:off x="3070270" y="3069902"/>
            <a:ext cx="321399" cy="244672"/>
          </a:xfrm>
          <a:custGeom>
            <a:avLst/>
            <a:gdLst/>
            <a:ahLst/>
            <a:cxnLst>
              <a:cxn ang="0">
                <a:pos x="330" y="80"/>
              </a:cxn>
              <a:cxn ang="0">
                <a:pos x="432" y="72"/>
              </a:cxn>
              <a:cxn ang="0">
                <a:pos x="490" y="74"/>
              </a:cxn>
              <a:cxn ang="0">
                <a:pos x="613" y="85"/>
              </a:cxn>
              <a:cxn ang="0">
                <a:pos x="813" y="403"/>
              </a:cxn>
              <a:cxn ang="0">
                <a:pos x="765" y="464"/>
              </a:cxn>
              <a:cxn ang="0">
                <a:pos x="696" y="546"/>
              </a:cxn>
              <a:cxn ang="0">
                <a:pos x="624" y="616"/>
              </a:cxn>
              <a:cxn ang="0">
                <a:pos x="544" y="667"/>
              </a:cxn>
              <a:cxn ang="0">
                <a:pos x="451" y="650"/>
              </a:cxn>
              <a:cxn ang="0">
                <a:pos x="360" y="616"/>
              </a:cxn>
              <a:cxn ang="0">
                <a:pos x="276" y="572"/>
              </a:cxn>
              <a:cxn ang="0">
                <a:pos x="198" y="531"/>
              </a:cxn>
              <a:cxn ang="0">
                <a:pos x="135" y="462"/>
              </a:cxn>
              <a:cxn ang="0">
                <a:pos x="133" y="390"/>
              </a:cxn>
              <a:cxn ang="0">
                <a:pos x="156" y="317"/>
              </a:cxn>
              <a:cxn ang="0">
                <a:pos x="195" y="377"/>
              </a:cxn>
              <a:cxn ang="0">
                <a:pos x="269" y="440"/>
              </a:cxn>
              <a:cxn ang="0">
                <a:pos x="358" y="498"/>
              </a:cxn>
              <a:cxn ang="0">
                <a:pos x="497" y="631"/>
              </a:cxn>
              <a:cxn ang="0">
                <a:pos x="490" y="583"/>
              </a:cxn>
              <a:cxn ang="0">
                <a:pos x="496" y="559"/>
              </a:cxn>
              <a:cxn ang="0">
                <a:pos x="529" y="568"/>
              </a:cxn>
              <a:cxn ang="0">
                <a:pos x="607" y="581"/>
              </a:cxn>
              <a:cxn ang="0">
                <a:pos x="594" y="550"/>
              </a:cxn>
              <a:cxn ang="0">
                <a:pos x="557" y="499"/>
              </a:cxn>
              <a:cxn ang="0">
                <a:pos x="613" y="518"/>
              </a:cxn>
              <a:cxn ang="0">
                <a:pos x="670" y="518"/>
              </a:cxn>
              <a:cxn ang="0">
                <a:pos x="628" y="475"/>
              </a:cxn>
              <a:cxn ang="0">
                <a:pos x="637" y="436"/>
              </a:cxn>
              <a:cxn ang="0">
                <a:pos x="711" y="468"/>
              </a:cxn>
              <a:cxn ang="0">
                <a:pos x="668" y="377"/>
              </a:cxn>
              <a:cxn ang="0">
                <a:pos x="486" y="236"/>
              </a:cxn>
              <a:cxn ang="0">
                <a:pos x="392" y="299"/>
              </a:cxn>
              <a:cxn ang="0">
                <a:pos x="306" y="319"/>
              </a:cxn>
              <a:cxn ang="0">
                <a:pos x="288" y="232"/>
              </a:cxn>
              <a:cxn ang="0">
                <a:pos x="392" y="130"/>
              </a:cxn>
              <a:cxn ang="0">
                <a:pos x="308" y="124"/>
              </a:cxn>
              <a:cxn ang="0">
                <a:pos x="763" y="327"/>
              </a:cxn>
              <a:cxn ang="0">
                <a:pos x="655" y="316"/>
              </a:cxn>
              <a:cxn ang="0">
                <a:pos x="613" y="236"/>
              </a:cxn>
              <a:cxn ang="0">
                <a:pos x="611" y="206"/>
              </a:cxn>
              <a:cxn ang="0">
                <a:pos x="477" y="199"/>
              </a:cxn>
              <a:cxn ang="0">
                <a:pos x="375" y="265"/>
              </a:cxn>
              <a:cxn ang="0">
                <a:pos x="315" y="277"/>
              </a:cxn>
              <a:cxn ang="0">
                <a:pos x="388" y="182"/>
              </a:cxn>
              <a:cxn ang="0">
                <a:pos x="497" y="111"/>
              </a:cxn>
              <a:cxn ang="0">
                <a:pos x="607" y="122"/>
              </a:cxn>
              <a:cxn ang="0">
                <a:pos x="195" y="414"/>
              </a:cxn>
              <a:cxn ang="0">
                <a:pos x="178" y="466"/>
              </a:cxn>
              <a:cxn ang="0">
                <a:pos x="230" y="449"/>
              </a:cxn>
              <a:cxn ang="0">
                <a:pos x="250" y="486"/>
              </a:cxn>
              <a:cxn ang="0">
                <a:pos x="262" y="537"/>
              </a:cxn>
              <a:cxn ang="0">
                <a:pos x="289" y="483"/>
              </a:cxn>
              <a:cxn ang="0">
                <a:pos x="334" y="533"/>
              </a:cxn>
              <a:cxn ang="0">
                <a:pos x="319" y="577"/>
              </a:cxn>
              <a:cxn ang="0">
                <a:pos x="366" y="551"/>
              </a:cxn>
            </a:cxnLst>
            <a:rect l="0" t="0" r="r" b="b"/>
            <a:pathLst>
              <a:path w="919" h="672">
                <a:moveTo>
                  <a:pt x="0" y="342"/>
                </a:moveTo>
                <a:lnTo>
                  <a:pt x="202" y="0"/>
                </a:lnTo>
                <a:lnTo>
                  <a:pt x="308" y="61"/>
                </a:lnTo>
                <a:lnTo>
                  <a:pt x="289" y="89"/>
                </a:lnTo>
                <a:lnTo>
                  <a:pt x="330" y="80"/>
                </a:lnTo>
                <a:lnTo>
                  <a:pt x="373" y="74"/>
                </a:lnTo>
                <a:lnTo>
                  <a:pt x="373" y="74"/>
                </a:lnTo>
                <a:lnTo>
                  <a:pt x="393" y="72"/>
                </a:lnTo>
                <a:lnTo>
                  <a:pt x="416" y="70"/>
                </a:lnTo>
                <a:lnTo>
                  <a:pt x="432" y="72"/>
                </a:lnTo>
                <a:lnTo>
                  <a:pt x="432" y="72"/>
                </a:lnTo>
                <a:lnTo>
                  <a:pt x="444" y="76"/>
                </a:lnTo>
                <a:lnTo>
                  <a:pt x="453" y="80"/>
                </a:lnTo>
                <a:lnTo>
                  <a:pt x="460" y="85"/>
                </a:lnTo>
                <a:lnTo>
                  <a:pt x="490" y="74"/>
                </a:lnTo>
                <a:lnTo>
                  <a:pt x="509" y="72"/>
                </a:lnTo>
                <a:lnTo>
                  <a:pt x="535" y="74"/>
                </a:lnTo>
                <a:lnTo>
                  <a:pt x="561" y="78"/>
                </a:lnTo>
                <a:lnTo>
                  <a:pt x="589" y="82"/>
                </a:lnTo>
                <a:lnTo>
                  <a:pt x="613" y="85"/>
                </a:lnTo>
                <a:lnTo>
                  <a:pt x="629" y="91"/>
                </a:lnTo>
                <a:lnTo>
                  <a:pt x="613" y="61"/>
                </a:lnTo>
                <a:lnTo>
                  <a:pt x="719" y="0"/>
                </a:lnTo>
                <a:lnTo>
                  <a:pt x="919" y="342"/>
                </a:lnTo>
                <a:lnTo>
                  <a:pt x="813" y="403"/>
                </a:lnTo>
                <a:lnTo>
                  <a:pt x="793" y="368"/>
                </a:lnTo>
                <a:lnTo>
                  <a:pt x="782" y="395"/>
                </a:lnTo>
                <a:lnTo>
                  <a:pt x="765" y="420"/>
                </a:lnTo>
                <a:lnTo>
                  <a:pt x="769" y="442"/>
                </a:lnTo>
                <a:lnTo>
                  <a:pt x="765" y="464"/>
                </a:lnTo>
                <a:lnTo>
                  <a:pt x="752" y="483"/>
                </a:lnTo>
                <a:lnTo>
                  <a:pt x="735" y="498"/>
                </a:lnTo>
                <a:lnTo>
                  <a:pt x="713" y="505"/>
                </a:lnTo>
                <a:lnTo>
                  <a:pt x="707" y="527"/>
                </a:lnTo>
                <a:lnTo>
                  <a:pt x="696" y="546"/>
                </a:lnTo>
                <a:lnTo>
                  <a:pt x="678" y="559"/>
                </a:lnTo>
                <a:lnTo>
                  <a:pt x="655" y="564"/>
                </a:lnTo>
                <a:lnTo>
                  <a:pt x="650" y="587"/>
                </a:lnTo>
                <a:lnTo>
                  <a:pt x="639" y="603"/>
                </a:lnTo>
                <a:lnTo>
                  <a:pt x="624" y="616"/>
                </a:lnTo>
                <a:lnTo>
                  <a:pt x="605" y="624"/>
                </a:lnTo>
                <a:lnTo>
                  <a:pt x="583" y="629"/>
                </a:lnTo>
                <a:lnTo>
                  <a:pt x="574" y="646"/>
                </a:lnTo>
                <a:lnTo>
                  <a:pt x="561" y="657"/>
                </a:lnTo>
                <a:lnTo>
                  <a:pt x="544" y="667"/>
                </a:lnTo>
                <a:lnTo>
                  <a:pt x="523" y="672"/>
                </a:lnTo>
                <a:lnTo>
                  <a:pt x="505" y="672"/>
                </a:lnTo>
                <a:lnTo>
                  <a:pt x="486" y="667"/>
                </a:lnTo>
                <a:lnTo>
                  <a:pt x="470" y="659"/>
                </a:lnTo>
                <a:lnTo>
                  <a:pt x="451" y="650"/>
                </a:lnTo>
                <a:lnTo>
                  <a:pt x="431" y="655"/>
                </a:lnTo>
                <a:lnTo>
                  <a:pt x="408" y="655"/>
                </a:lnTo>
                <a:lnTo>
                  <a:pt x="388" y="650"/>
                </a:lnTo>
                <a:lnTo>
                  <a:pt x="371" y="637"/>
                </a:lnTo>
                <a:lnTo>
                  <a:pt x="360" y="616"/>
                </a:lnTo>
                <a:lnTo>
                  <a:pt x="338" y="620"/>
                </a:lnTo>
                <a:lnTo>
                  <a:pt x="315" y="618"/>
                </a:lnTo>
                <a:lnTo>
                  <a:pt x="297" y="607"/>
                </a:lnTo>
                <a:lnTo>
                  <a:pt x="284" y="592"/>
                </a:lnTo>
                <a:lnTo>
                  <a:pt x="276" y="572"/>
                </a:lnTo>
                <a:lnTo>
                  <a:pt x="256" y="574"/>
                </a:lnTo>
                <a:lnTo>
                  <a:pt x="237" y="570"/>
                </a:lnTo>
                <a:lnTo>
                  <a:pt x="221" y="561"/>
                </a:lnTo>
                <a:lnTo>
                  <a:pt x="208" y="548"/>
                </a:lnTo>
                <a:lnTo>
                  <a:pt x="198" y="531"/>
                </a:lnTo>
                <a:lnTo>
                  <a:pt x="198" y="511"/>
                </a:lnTo>
                <a:lnTo>
                  <a:pt x="176" y="507"/>
                </a:lnTo>
                <a:lnTo>
                  <a:pt x="158" y="498"/>
                </a:lnTo>
                <a:lnTo>
                  <a:pt x="143" y="483"/>
                </a:lnTo>
                <a:lnTo>
                  <a:pt x="135" y="462"/>
                </a:lnTo>
                <a:lnTo>
                  <a:pt x="135" y="462"/>
                </a:lnTo>
                <a:lnTo>
                  <a:pt x="133" y="444"/>
                </a:lnTo>
                <a:lnTo>
                  <a:pt x="135" y="425"/>
                </a:lnTo>
                <a:lnTo>
                  <a:pt x="145" y="407"/>
                </a:lnTo>
                <a:lnTo>
                  <a:pt x="133" y="390"/>
                </a:lnTo>
                <a:lnTo>
                  <a:pt x="126" y="369"/>
                </a:lnTo>
                <a:lnTo>
                  <a:pt x="106" y="403"/>
                </a:lnTo>
                <a:lnTo>
                  <a:pt x="0" y="342"/>
                </a:lnTo>
                <a:close/>
                <a:moveTo>
                  <a:pt x="254" y="152"/>
                </a:moveTo>
                <a:lnTo>
                  <a:pt x="156" y="317"/>
                </a:lnTo>
                <a:lnTo>
                  <a:pt x="156" y="330"/>
                </a:lnTo>
                <a:lnTo>
                  <a:pt x="158" y="347"/>
                </a:lnTo>
                <a:lnTo>
                  <a:pt x="161" y="364"/>
                </a:lnTo>
                <a:lnTo>
                  <a:pt x="172" y="382"/>
                </a:lnTo>
                <a:lnTo>
                  <a:pt x="195" y="377"/>
                </a:lnTo>
                <a:lnTo>
                  <a:pt x="217" y="377"/>
                </a:lnTo>
                <a:lnTo>
                  <a:pt x="236" y="386"/>
                </a:lnTo>
                <a:lnTo>
                  <a:pt x="252" y="399"/>
                </a:lnTo>
                <a:lnTo>
                  <a:pt x="263" y="418"/>
                </a:lnTo>
                <a:lnTo>
                  <a:pt x="269" y="440"/>
                </a:lnTo>
                <a:lnTo>
                  <a:pt x="293" y="442"/>
                </a:lnTo>
                <a:lnTo>
                  <a:pt x="312" y="455"/>
                </a:lnTo>
                <a:lnTo>
                  <a:pt x="327" y="472"/>
                </a:lnTo>
                <a:lnTo>
                  <a:pt x="334" y="496"/>
                </a:lnTo>
                <a:lnTo>
                  <a:pt x="358" y="498"/>
                </a:lnTo>
                <a:lnTo>
                  <a:pt x="380" y="509"/>
                </a:lnTo>
                <a:lnTo>
                  <a:pt x="395" y="527"/>
                </a:lnTo>
                <a:lnTo>
                  <a:pt x="405" y="551"/>
                </a:lnTo>
                <a:lnTo>
                  <a:pt x="401" y="576"/>
                </a:lnTo>
                <a:lnTo>
                  <a:pt x="497" y="631"/>
                </a:lnTo>
                <a:lnTo>
                  <a:pt x="514" y="635"/>
                </a:lnTo>
                <a:lnTo>
                  <a:pt x="531" y="631"/>
                </a:lnTo>
                <a:lnTo>
                  <a:pt x="544" y="622"/>
                </a:lnTo>
                <a:lnTo>
                  <a:pt x="494" y="589"/>
                </a:lnTo>
                <a:lnTo>
                  <a:pt x="490" y="583"/>
                </a:lnTo>
                <a:lnTo>
                  <a:pt x="488" y="577"/>
                </a:lnTo>
                <a:lnTo>
                  <a:pt x="486" y="572"/>
                </a:lnTo>
                <a:lnTo>
                  <a:pt x="488" y="568"/>
                </a:lnTo>
                <a:lnTo>
                  <a:pt x="492" y="563"/>
                </a:lnTo>
                <a:lnTo>
                  <a:pt x="496" y="559"/>
                </a:lnTo>
                <a:lnTo>
                  <a:pt x="501" y="557"/>
                </a:lnTo>
                <a:lnTo>
                  <a:pt x="507" y="555"/>
                </a:lnTo>
                <a:lnTo>
                  <a:pt x="512" y="557"/>
                </a:lnTo>
                <a:lnTo>
                  <a:pt x="518" y="561"/>
                </a:lnTo>
                <a:lnTo>
                  <a:pt x="529" y="568"/>
                </a:lnTo>
                <a:lnTo>
                  <a:pt x="544" y="579"/>
                </a:lnTo>
                <a:lnTo>
                  <a:pt x="559" y="589"/>
                </a:lnTo>
                <a:lnTo>
                  <a:pt x="572" y="592"/>
                </a:lnTo>
                <a:lnTo>
                  <a:pt x="592" y="590"/>
                </a:lnTo>
                <a:lnTo>
                  <a:pt x="607" y="581"/>
                </a:lnTo>
                <a:lnTo>
                  <a:pt x="613" y="576"/>
                </a:lnTo>
                <a:lnTo>
                  <a:pt x="616" y="570"/>
                </a:lnTo>
                <a:lnTo>
                  <a:pt x="618" y="561"/>
                </a:lnTo>
                <a:lnTo>
                  <a:pt x="594" y="550"/>
                </a:lnTo>
                <a:lnTo>
                  <a:pt x="594" y="550"/>
                </a:lnTo>
                <a:lnTo>
                  <a:pt x="583" y="542"/>
                </a:lnTo>
                <a:lnTo>
                  <a:pt x="570" y="535"/>
                </a:lnTo>
                <a:lnTo>
                  <a:pt x="559" y="524"/>
                </a:lnTo>
                <a:lnTo>
                  <a:pt x="553" y="512"/>
                </a:lnTo>
                <a:lnTo>
                  <a:pt x="557" y="499"/>
                </a:lnTo>
                <a:lnTo>
                  <a:pt x="566" y="492"/>
                </a:lnTo>
                <a:lnTo>
                  <a:pt x="577" y="494"/>
                </a:lnTo>
                <a:lnTo>
                  <a:pt x="590" y="501"/>
                </a:lnTo>
                <a:lnTo>
                  <a:pt x="602" y="511"/>
                </a:lnTo>
                <a:lnTo>
                  <a:pt x="613" y="518"/>
                </a:lnTo>
                <a:lnTo>
                  <a:pt x="613" y="518"/>
                </a:lnTo>
                <a:lnTo>
                  <a:pt x="628" y="524"/>
                </a:lnTo>
                <a:lnTo>
                  <a:pt x="641" y="529"/>
                </a:lnTo>
                <a:lnTo>
                  <a:pt x="659" y="527"/>
                </a:lnTo>
                <a:lnTo>
                  <a:pt x="670" y="518"/>
                </a:lnTo>
                <a:lnTo>
                  <a:pt x="676" y="501"/>
                </a:lnTo>
                <a:lnTo>
                  <a:pt x="663" y="498"/>
                </a:lnTo>
                <a:lnTo>
                  <a:pt x="652" y="490"/>
                </a:lnTo>
                <a:lnTo>
                  <a:pt x="641" y="483"/>
                </a:lnTo>
                <a:lnTo>
                  <a:pt x="628" y="475"/>
                </a:lnTo>
                <a:lnTo>
                  <a:pt x="616" y="464"/>
                </a:lnTo>
                <a:lnTo>
                  <a:pt x="611" y="453"/>
                </a:lnTo>
                <a:lnTo>
                  <a:pt x="615" y="440"/>
                </a:lnTo>
                <a:lnTo>
                  <a:pt x="626" y="433"/>
                </a:lnTo>
                <a:lnTo>
                  <a:pt x="637" y="436"/>
                </a:lnTo>
                <a:lnTo>
                  <a:pt x="650" y="444"/>
                </a:lnTo>
                <a:lnTo>
                  <a:pt x="665" y="455"/>
                </a:lnTo>
                <a:lnTo>
                  <a:pt x="680" y="464"/>
                </a:lnTo>
                <a:lnTo>
                  <a:pt x="696" y="470"/>
                </a:lnTo>
                <a:lnTo>
                  <a:pt x="711" y="468"/>
                </a:lnTo>
                <a:lnTo>
                  <a:pt x="722" y="460"/>
                </a:lnTo>
                <a:lnTo>
                  <a:pt x="730" y="451"/>
                </a:lnTo>
                <a:lnTo>
                  <a:pt x="732" y="438"/>
                </a:lnTo>
                <a:lnTo>
                  <a:pt x="728" y="429"/>
                </a:lnTo>
                <a:lnTo>
                  <a:pt x="668" y="377"/>
                </a:lnTo>
                <a:lnTo>
                  <a:pt x="615" y="327"/>
                </a:lnTo>
                <a:lnTo>
                  <a:pt x="522" y="228"/>
                </a:lnTo>
                <a:lnTo>
                  <a:pt x="509" y="230"/>
                </a:lnTo>
                <a:lnTo>
                  <a:pt x="496" y="230"/>
                </a:lnTo>
                <a:lnTo>
                  <a:pt x="486" y="236"/>
                </a:lnTo>
                <a:lnTo>
                  <a:pt x="471" y="245"/>
                </a:lnTo>
                <a:lnTo>
                  <a:pt x="453" y="256"/>
                </a:lnTo>
                <a:lnTo>
                  <a:pt x="432" y="271"/>
                </a:lnTo>
                <a:lnTo>
                  <a:pt x="412" y="284"/>
                </a:lnTo>
                <a:lnTo>
                  <a:pt x="392" y="299"/>
                </a:lnTo>
                <a:lnTo>
                  <a:pt x="375" y="310"/>
                </a:lnTo>
                <a:lnTo>
                  <a:pt x="364" y="317"/>
                </a:lnTo>
                <a:lnTo>
                  <a:pt x="343" y="327"/>
                </a:lnTo>
                <a:lnTo>
                  <a:pt x="323" y="325"/>
                </a:lnTo>
                <a:lnTo>
                  <a:pt x="306" y="319"/>
                </a:lnTo>
                <a:lnTo>
                  <a:pt x="291" y="306"/>
                </a:lnTo>
                <a:lnTo>
                  <a:pt x="280" y="290"/>
                </a:lnTo>
                <a:lnTo>
                  <a:pt x="276" y="271"/>
                </a:lnTo>
                <a:lnTo>
                  <a:pt x="278" y="251"/>
                </a:lnTo>
                <a:lnTo>
                  <a:pt x="288" y="232"/>
                </a:lnTo>
                <a:lnTo>
                  <a:pt x="288" y="232"/>
                </a:lnTo>
                <a:lnTo>
                  <a:pt x="323" y="191"/>
                </a:lnTo>
                <a:lnTo>
                  <a:pt x="362" y="154"/>
                </a:lnTo>
                <a:lnTo>
                  <a:pt x="362" y="154"/>
                </a:lnTo>
                <a:lnTo>
                  <a:pt x="392" y="130"/>
                </a:lnTo>
                <a:lnTo>
                  <a:pt x="421" y="108"/>
                </a:lnTo>
                <a:lnTo>
                  <a:pt x="377" y="111"/>
                </a:lnTo>
                <a:lnTo>
                  <a:pt x="377" y="111"/>
                </a:lnTo>
                <a:lnTo>
                  <a:pt x="341" y="117"/>
                </a:lnTo>
                <a:lnTo>
                  <a:pt x="308" y="124"/>
                </a:lnTo>
                <a:lnTo>
                  <a:pt x="278" y="135"/>
                </a:lnTo>
                <a:lnTo>
                  <a:pt x="254" y="152"/>
                </a:lnTo>
                <a:close/>
                <a:moveTo>
                  <a:pt x="665" y="150"/>
                </a:moveTo>
                <a:lnTo>
                  <a:pt x="761" y="312"/>
                </a:lnTo>
                <a:lnTo>
                  <a:pt x="763" y="327"/>
                </a:lnTo>
                <a:lnTo>
                  <a:pt x="761" y="343"/>
                </a:lnTo>
                <a:lnTo>
                  <a:pt x="756" y="362"/>
                </a:lnTo>
                <a:lnTo>
                  <a:pt x="748" y="379"/>
                </a:lnTo>
                <a:lnTo>
                  <a:pt x="741" y="392"/>
                </a:lnTo>
                <a:lnTo>
                  <a:pt x="655" y="316"/>
                </a:lnTo>
                <a:lnTo>
                  <a:pt x="577" y="236"/>
                </a:lnTo>
                <a:lnTo>
                  <a:pt x="587" y="238"/>
                </a:lnTo>
                <a:lnTo>
                  <a:pt x="596" y="239"/>
                </a:lnTo>
                <a:lnTo>
                  <a:pt x="605" y="239"/>
                </a:lnTo>
                <a:lnTo>
                  <a:pt x="613" y="236"/>
                </a:lnTo>
                <a:lnTo>
                  <a:pt x="618" y="226"/>
                </a:lnTo>
                <a:lnTo>
                  <a:pt x="618" y="221"/>
                </a:lnTo>
                <a:lnTo>
                  <a:pt x="618" y="215"/>
                </a:lnTo>
                <a:lnTo>
                  <a:pt x="615" y="210"/>
                </a:lnTo>
                <a:lnTo>
                  <a:pt x="611" y="206"/>
                </a:lnTo>
                <a:lnTo>
                  <a:pt x="605" y="204"/>
                </a:lnTo>
                <a:lnTo>
                  <a:pt x="564" y="195"/>
                </a:lnTo>
                <a:lnTo>
                  <a:pt x="527" y="191"/>
                </a:lnTo>
                <a:lnTo>
                  <a:pt x="486" y="195"/>
                </a:lnTo>
                <a:lnTo>
                  <a:pt x="477" y="199"/>
                </a:lnTo>
                <a:lnTo>
                  <a:pt x="460" y="208"/>
                </a:lnTo>
                <a:lnTo>
                  <a:pt x="442" y="221"/>
                </a:lnTo>
                <a:lnTo>
                  <a:pt x="419" y="234"/>
                </a:lnTo>
                <a:lnTo>
                  <a:pt x="395" y="251"/>
                </a:lnTo>
                <a:lnTo>
                  <a:pt x="375" y="265"/>
                </a:lnTo>
                <a:lnTo>
                  <a:pt x="356" y="278"/>
                </a:lnTo>
                <a:lnTo>
                  <a:pt x="343" y="286"/>
                </a:lnTo>
                <a:lnTo>
                  <a:pt x="332" y="290"/>
                </a:lnTo>
                <a:lnTo>
                  <a:pt x="323" y="286"/>
                </a:lnTo>
                <a:lnTo>
                  <a:pt x="315" y="277"/>
                </a:lnTo>
                <a:lnTo>
                  <a:pt x="314" y="265"/>
                </a:lnTo>
                <a:lnTo>
                  <a:pt x="317" y="256"/>
                </a:lnTo>
                <a:lnTo>
                  <a:pt x="317" y="254"/>
                </a:lnTo>
                <a:lnTo>
                  <a:pt x="388" y="182"/>
                </a:lnTo>
                <a:lnTo>
                  <a:pt x="388" y="182"/>
                </a:lnTo>
                <a:lnTo>
                  <a:pt x="405" y="167"/>
                </a:lnTo>
                <a:lnTo>
                  <a:pt x="427" y="150"/>
                </a:lnTo>
                <a:lnTo>
                  <a:pt x="451" y="134"/>
                </a:lnTo>
                <a:lnTo>
                  <a:pt x="475" y="119"/>
                </a:lnTo>
                <a:lnTo>
                  <a:pt x="497" y="111"/>
                </a:lnTo>
                <a:lnTo>
                  <a:pt x="516" y="109"/>
                </a:lnTo>
                <a:lnTo>
                  <a:pt x="536" y="111"/>
                </a:lnTo>
                <a:lnTo>
                  <a:pt x="557" y="115"/>
                </a:lnTo>
                <a:lnTo>
                  <a:pt x="581" y="119"/>
                </a:lnTo>
                <a:lnTo>
                  <a:pt x="607" y="122"/>
                </a:lnTo>
                <a:lnTo>
                  <a:pt x="629" y="128"/>
                </a:lnTo>
                <a:lnTo>
                  <a:pt x="650" y="137"/>
                </a:lnTo>
                <a:lnTo>
                  <a:pt x="665" y="150"/>
                </a:lnTo>
                <a:close/>
                <a:moveTo>
                  <a:pt x="211" y="414"/>
                </a:moveTo>
                <a:lnTo>
                  <a:pt x="195" y="414"/>
                </a:lnTo>
                <a:lnTo>
                  <a:pt x="180" y="421"/>
                </a:lnTo>
                <a:lnTo>
                  <a:pt x="171" y="436"/>
                </a:lnTo>
                <a:lnTo>
                  <a:pt x="171" y="453"/>
                </a:lnTo>
                <a:lnTo>
                  <a:pt x="171" y="453"/>
                </a:lnTo>
                <a:lnTo>
                  <a:pt x="178" y="466"/>
                </a:lnTo>
                <a:lnTo>
                  <a:pt x="189" y="472"/>
                </a:lnTo>
                <a:lnTo>
                  <a:pt x="202" y="472"/>
                </a:lnTo>
                <a:lnTo>
                  <a:pt x="213" y="468"/>
                </a:lnTo>
                <a:lnTo>
                  <a:pt x="224" y="459"/>
                </a:lnTo>
                <a:lnTo>
                  <a:pt x="230" y="449"/>
                </a:lnTo>
                <a:lnTo>
                  <a:pt x="232" y="436"/>
                </a:lnTo>
                <a:lnTo>
                  <a:pt x="223" y="423"/>
                </a:lnTo>
                <a:lnTo>
                  <a:pt x="219" y="418"/>
                </a:lnTo>
                <a:lnTo>
                  <a:pt x="211" y="414"/>
                </a:lnTo>
                <a:close/>
                <a:moveTo>
                  <a:pt x="250" y="486"/>
                </a:moveTo>
                <a:lnTo>
                  <a:pt x="239" y="505"/>
                </a:lnTo>
                <a:lnTo>
                  <a:pt x="236" y="518"/>
                </a:lnTo>
                <a:lnTo>
                  <a:pt x="239" y="529"/>
                </a:lnTo>
                <a:lnTo>
                  <a:pt x="249" y="537"/>
                </a:lnTo>
                <a:lnTo>
                  <a:pt x="262" y="537"/>
                </a:lnTo>
                <a:lnTo>
                  <a:pt x="276" y="531"/>
                </a:lnTo>
                <a:lnTo>
                  <a:pt x="289" y="520"/>
                </a:lnTo>
                <a:lnTo>
                  <a:pt x="297" y="505"/>
                </a:lnTo>
                <a:lnTo>
                  <a:pt x="295" y="492"/>
                </a:lnTo>
                <a:lnTo>
                  <a:pt x="289" y="483"/>
                </a:lnTo>
                <a:lnTo>
                  <a:pt x="278" y="477"/>
                </a:lnTo>
                <a:lnTo>
                  <a:pt x="265" y="479"/>
                </a:lnTo>
                <a:lnTo>
                  <a:pt x="250" y="486"/>
                </a:lnTo>
                <a:close/>
                <a:moveTo>
                  <a:pt x="347" y="533"/>
                </a:moveTo>
                <a:lnTo>
                  <a:pt x="334" y="533"/>
                </a:lnTo>
                <a:lnTo>
                  <a:pt x="325" y="538"/>
                </a:lnTo>
                <a:lnTo>
                  <a:pt x="317" y="548"/>
                </a:lnTo>
                <a:lnTo>
                  <a:pt x="314" y="559"/>
                </a:lnTo>
                <a:lnTo>
                  <a:pt x="314" y="570"/>
                </a:lnTo>
                <a:lnTo>
                  <a:pt x="319" y="577"/>
                </a:lnTo>
                <a:lnTo>
                  <a:pt x="332" y="583"/>
                </a:lnTo>
                <a:lnTo>
                  <a:pt x="345" y="583"/>
                </a:lnTo>
                <a:lnTo>
                  <a:pt x="358" y="576"/>
                </a:lnTo>
                <a:lnTo>
                  <a:pt x="366" y="564"/>
                </a:lnTo>
                <a:lnTo>
                  <a:pt x="366" y="551"/>
                </a:lnTo>
                <a:lnTo>
                  <a:pt x="356" y="538"/>
                </a:lnTo>
                <a:lnTo>
                  <a:pt x="353" y="535"/>
                </a:lnTo>
                <a:lnTo>
                  <a:pt x="347" y="533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644" tIns="34322" rIns="68644" bIns="34322" numCol="1" anchor="t" anchorCtr="0" compatLnSpc="1">
            <a:prstTxWarp prst="textNoShape">
              <a:avLst/>
            </a:prstTxWarp>
          </a:bodyPr>
          <a:lstStyle/>
          <a:p>
            <a:endParaRPr lang="en-GB" sz="1351"/>
          </a:p>
        </p:txBody>
      </p:sp>
      <p:sp>
        <p:nvSpPr>
          <p:cNvPr id="68" name="Up Arrow 67"/>
          <p:cNvSpPr/>
          <p:nvPr/>
        </p:nvSpPr>
        <p:spPr>
          <a:xfrm>
            <a:off x="1530316" y="3545220"/>
            <a:ext cx="552759" cy="413016"/>
          </a:xfrm>
          <a:prstGeom prst="upArrow">
            <a:avLst>
              <a:gd name="adj1" fmla="val 61121"/>
              <a:gd name="adj2" fmla="val 5186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69" name="TextBox 68"/>
          <p:cNvSpPr txBox="1"/>
          <p:nvPr/>
        </p:nvSpPr>
        <p:spPr>
          <a:xfrm>
            <a:off x="1508492" y="3644006"/>
            <a:ext cx="5964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800" dirty="0">
                <a:solidFill>
                  <a:schemeClr val="accent5"/>
                </a:solidFill>
              </a:rPr>
              <a:t>UCITS</a:t>
            </a:r>
            <a:endParaRPr lang="en-US" sz="800" dirty="0">
              <a:solidFill>
                <a:schemeClr val="accent5"/>
              </a:solidFill>
            </a:endParaRPr>
          </a:p>
        </p:txBody>
      </p:sp>
      <p:pic>
        <p:nvPicPr>
          <p:cNvPr id="85" name="Picture 4" descr="https://upload.wikimedia.org/wikipedia/de/thumb/d/db/Eidgen%C3%B6ssische_Finanzmarktaufsicht_logo.svg/2000px-Eidgen%C3%B6ssische_Finanzmarktaufsicht_logo.svg.pn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520" y="4023517"/>
            <a:ext cx="487133" cy="20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TextBox 87"/>
          <p:cNvSpPr txBox="1"/>
          <p:nvPr/>
        </p:nvSpPr>
        <p:spPr>
          <a:xfrm>
            <a:off x="913715" y="983415"/>
            <a:ext cx="2290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MiFID II -requirements &amp;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Regulatory Landscape </a:t>
            </a:r>
          </a:p>
        </p:txBody>
      </p:sp>
      <p:sp>
        <p:nvSpPr>
          <p:cNvPr id="89" name="AutoShape 12" descr="Bildergebnis für singapore mas logo"/>
          <p:cNvSpPr>
            <a:spLocks noChangeAspect="1" noChangeArrowheads="1"/>
          </p:cNvSpPr>
          <p:nvPr/>
        </p:nvSpPr>
        <p:spPr bwMode="auto">
          <a:xfrm>
            <a:off x="1259910" y="-317973"/>
            <a:ext cx="201764" cy="20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644" tIns="34322" rIns="68644" bIns="34322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90" name="AutoShape 14" descr="Bildergebnis für singapore mas logo"/>
          <p:cNvSpPr>
            <a:spLocks noChangeAspect="1" noChangeArrowheads="1"/>
          </p:cNvSpPr>
          <p:nvPr/>
        </p:nvSpPr>
        <p:spPr bwMode="auto">
          <a:xfrm>
            <a:off x="1374316" y="-203567"/>
            <a:ext cx="201764" cy="20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644" tIns="34322" rIns="68644" bIns="34322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pic>
        <p:nvPicPr>
          <p:cNvPr id="93" name="Picture 8" descr="http://digitalkaufmann.de/wp-content/uploads/2014/11/SEC-logo-large.jpg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627" y="4486441"/>
            <a:ext cx="238612" cy="23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10" descr="http://www.atozforex.com/wp-content/uploads/2015/01/sfc_logo_8413.jpg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210" y="4385128"/>
            <a:ext cx="623972" cy="46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16" descr="http://www.eci.com/MAS%20LOGO.jpg">
            <a:hlinkClick r:id="rId11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450" y="4485280"/>
            <a:ext cx="258612" cy="239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4" descr="https://upload.wikimedia.org/wikipedia/de/7/7f/EIOPA_Logo.jpg">
            <a:hlinkClick r:id="rId13"/>
          </p:cNvPr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587" y="1373478"/>
            <a:ext cx="764459" cy="580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rimes.com/sites/default/files/esma.jpg"/>
          <p:cNvPicPr>
            <a:picLocks noChangeAspect="1" noChangeArrowheads="1"/>
          </p:cNvPicPr>
          <p:nvPr/>
        </p:nvPicPr>
        <p:blipFill rotWithShape="1"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" t="10084" r="63555" b="8840"/>
          <a:stretch/>
        </p:blipFill>
        <p:spPr bwMode="auto">
          <a:xfrm>
            <a:off x="1645330" y="3963678"/>
            <a:ext cx="338098" cy="34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Up Arrow 67"/>
          <p:cNvSpPr/>
          <p:nvPr/>
        </p:nvSpPr>
        <p:spPr>
          <a:xfrm>
            <a:off x="2825482" y="3545220"/>
            <a:ext cx="552759" cy="413016"/>
          </a:xfrm>
          <a:prstGeom prst="upArrow">
            <a:avLst>
              <a:gd name="adj1" fmla="val 61121"/>
              <a:gd name="adj2" fmla="val 5186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71" name="TextBox 70"/>
          <p:cNvSpPr txBox="1"/>
          <p:nvPr/>
        </p:nvSpPr>
        <p:spPr>
          <a:xfrm>
            <a:off x="2837724" y="3642019"/>
            <a:ext cx="528275" cy="219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26" dirty="0">
                <a:solidFill>
                  <a:schemeClr val="accent5"/>
                </a:solidFill>
              </a:rPr>
              <a:t>AIFMD</a:t>
            </a:r>
            <a:endParaRPr lang="en-US" sz="826" dirty="0">
              <a:solidFill>
                <a:schemeClr val="accent5"/>
              </a:solidFill>
            </a:endParaRPr>
          </a:p>
        </p:txBody>
      </p:sp>
      <p:sp>
        <p:nvSpPr>
          <p:cNvPr id="112" name="Up Arrow 67"/>
          <p:cNvSpPr/>
          <p:nvPr/>
        </p:nvSpPr>
        <p:spPr>
          <a:xfrm>
            <a:off x="3938388" y="3545220"/>
            <a:ext cx="552759" cy="413016"/>
          </a:xfrm>
          <a:prstGeom prst="upArrow">
            <a:avLst>
              <a:gd name="adj1" fmla="val 61121"/>
              <a:gd name="adj2" fmla="val 5186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73" name="TextBox 72"/>
          <p:cNvSpPr txBox="1"/>
          <p:nvPr/>
        </p:nvSpPr>
        <p:spPr>
          <a:xfrm>
            <a:off x="3961277" y="3609212"/>
            <a:ext cx="506981" cy="346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826" dirty="0">
                <a:solidFill>
                  <a:schemeClr val="accent5"/>
                </a:solidFill>
              </a:rPr>
              <a:t>PRIIP / </a:t>
            </a:r>
            <a:r>
              <a:rPr lang="de-CH" sz="826" dirty="0" smtClean="0">
                <a:solidFill>
                  <a:schemeClr val="accent5"/>
                </a:solidFill>
              </a:rPr>
              <a:t>KIID</a:t>
            </a:r>
            <a:endParaRPr lang="en-US" sz="826" dirty="0">
              <a:solidFill>
                <a:schemeClr val="accent5"/>
              </a:solidFill>
            </a:endParaRPr>
          </a:p>
        </p:txBody>
      </p:sp>
      <p:sp>
        <p:nvSpPr>
          <p:cNvPr id="114" name="Up Arrow 67"/>
          <p:cNvSpPr/>
          <p:nvPr/>
        </p:nvSpPr>
        <p:spPr>
          <a:xfrm>
            <a:off x="5397072" y="3545220"/>
            <a:ext cx="552759" cy="413016"/>
          </a:xfrm>
          <a:prstGeom prst="upArrow">
            <a:avLst>
              <a:gd name="adj1" fmla="val 61121"/>
              <a:gd name="adj2" fmla="val 5186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115" name="TextBox 72"/>
          <p:cNvSpPr txBox="1"/>
          <p:nvPr/>
        </p:nvSpPr>
        <p:spPr>
          <a:xfrm>
            <a:off x="5419961" y="3642019"/>
            <a:ext cx="506981" cy="219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826" dirty="0" smtClean="0">
                <a:solidFill>
                  <a:schemeClr val="accent5"/>
                </a:solidFill>
              </a:rPr>
              <a:t>EMIR</a:t>
            </a:r>
            <a:endParaRPr lang="en-US" sz="826" dirty="0">
              <a:solidFill>
                <a:schemeClr val="accent5"/>
              </a:solidFill>
            </a:endParaRPr>
          </a:p>
        </p:txBody>
      </p:sp>
      <p:sp>
        <p:nvSpPr>
          <p:cNvPr id="116" name="Up Arrow 67"/>
          <p:cNvSpPr/>
          <p:nvPr/>
        </p:nvSpPr>
        <p:spPr>
          <a:xfrm>
            <a:off x="6225667" y="3545220"/>
            <a:ext cx="552759" cy="413016"/>
          </a:xfrm>
          <a:prstGeom prst="upArrow">
            <a:avLst>
              <a:gd name="adj1" fmla="val 61121"/>
              <a:gd name="adj2" fmla="val 5186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117" name="TextBox 72"/>
          <p:cNvSpPr txBox="1"/>
          <p:nvPr/>
        </p:nvSpPr>
        <p:spPr>
          <a:xfrm>
            <a:off x="6248556" y="3642019"/>
            <a:ext cx="506981" cy="219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826" dirty="0" smtClean="0">
                <a:solidFill>
                  <a:schemeClr val="accent5"/>
                </a:solidFill>
              </a:rPr>
              <a:t>MAR</a:t>
            </a:r>
            <a:endParaRPr lang="en-US" sz="826" dirty="0">
              <a:solidFill>
                <a:schemeClr val="accent5"/>
              </a:solidFill>
            </a:endParaRPr>
          </a:p>
        </p:txBody>
      </p:sp>
      <p:sp>
        <p:nvSpPr>
          <p:cNvPr id="118" name="Up Arrow 67"/>
          <p:cNvSpPr/>
          <p:nvPr/>
        </p:nvSpPr>
        <p:spPr>
          <a:xfrm>
            <a:off x="7622881" y="3545220"/>
            <a:ext cx="552759" cy="413016"/>
          </a:xfrm>
          <a:prstGeom prst="upArrow">
            <a:avLst>
              <a:gd name="adj1" fmla="val 61121"/>
              <a:gd name="adj2" fmla="val 5186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119" name="TextBox 72"/>
          <p:cNvSpPr txBox="1"/>
          <p:nvPr/>
        </p:nvSpPr>
        <p:spPr>
          <a:xfrm>
            <a:off x="7545815" y="3644152"/>
            <a:ext cx="737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800" dirty="0">
                <a:solidFill>
                  <a:schemeClr val="accent5"/>
                </a:solidFill>
              </a:rPr>
              <a:t>FINFRAG</a:t>
            </a:r>
          </a:p>
          <a:p>
            <a:pPr algn="ctr"/>
            <a:r>
              <a:rPr lang="de-CH" sz="800" dirty="0">
                <a:solidFill>
                  <a:schemeClr val="accent5"/>
                </a:solidFill>
              </a:rPr>
              <a:t>FIDLEG</a:t>
            </a:r>
            <a:endParaRPr lang="en-US" sz="800" dirty="0">
              <a:solidFill>
                <a:schemeClr val="accent5"/>
              </a:solidFill>
            </a:endParaRPr>
          </a:p>
        </p:txBody>
      </p:sp>
      <p:sp>
        <p:nvSpPr>
          <p:cNvPr id="120" name="Up Arrow 67"/>
          <p:cNvSpPr/>
          <p:nvPr/>
        </p:nvSpPr>
        <p:spPr>
          <a:xfrm>
            <a:off x="2085554" y="4041090"/>
            <a:ext cx="552759" cy="413016"/>
          </a:xfrm>
          <a:prstGeom prst="upArrow">
            <a:avLst>
              <a:gd name="adj1" fmla="val 61121"/>
              <a:gd name="adj2" fmla="val 5186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121" name="TextBox 68"/>
          <p:cNvSpPr txBox="1"/>
          <p:nvPr/>
        </p:nvSpPr>
        <p:spPr>
          <a:xfrm>
            <a:off x="2063730" y="4117126"/>
            <a:ext cx="596406" cy="346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800" dirty="0">
                <a:solidFill>
                  <a:schemeClr val="accent5"/>
                </a:solidFill>
              </a:rPr>
              <a:t>SEC Rules</a:t>
            </a:r>
            <a:endParaRPr lang="en-US" sz="800" dirty="0">
              <a:solidFill>
                <a:schemeClr val="accent5"/>
              </a:solidFill>
            </a:endParaRPr>
          </a:p>
        </p:txBody>
      </p:sp>
      <p:sp>
        <p:nvSpPr>
          <p:cNvPr id="122" name="Up Arrow 67"/>
          <p:cNvSpPr/>
          <p:nvPr/>
        </p:nvSpPr>
        <p:spPr>
          <a:xfrm>
            <a:off x="4595492" y="4041090"/>
            <a:ext cx="552759" cy="413016"/>
          </a:xfrm>
          <a:prstGeom prst="upArrow">
            <a:avLst>
              <a:gd name="adj1" fmla="val 61121"/>
              <a:gd name="adj2" fmla="val 5186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123" name="TextBox 68"/>
          <p:cNvSpPr txBox="1"/>
          <p:nvPr/>
        </p:nvSpPr>
        <p:spPr>
          <a:xfrm>
            <a:off x="4573668" y="4117126"/>
            <a:ext cx="596406" cy="346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800" dirty="0">
                <a:solidFill>
                  <a:schemeClr val="accent5"/>
                </a:solidFill>
              </a:rPr>
              <a:t>HK Rules</a:t>
            </a:r>
          </a:p>
        </p:txBody>
      </p:sp>
      <p:sp>
        <p:nvSpPr>
          <p:cNvPr id="124" name="Up Arrow 67"/>
          <p:cNvSpPr/>
          <p:nvPr/>
        </p:nvSpPr>
        <p:spPr>
          <a:xfrm>
            <a:off x="6846634" y="4041090"/>
            <a:ext cx="552759" cy="413016"/>
          </a:xfrm>
          <a:prstGeom prst="upArrow">
            <a:avLst>
              <a:gd name="adj1" fmla="val 61121"/>
              <a:gd name="adj2" fmla="val 5186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125" name="TextBox 68"/>
          <p:cNvSpPr txBox="1"/>
          <p:nvPr/>
        </p:nvSpPr>
        <p:spPr>
          <a:xfrm>
            <a:off x="6846634" y="4117126"/>
            <a:ext cx="596406" cy="346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800" dirty="0">
                <a:solidFill>
                  <a:schemeClr val="accent5"/>
                </a:solidFill>
              </a:rPr>
              <a:t>SG Rules</a:t>
            </a:r>
          </a:p>
        </p:txBody>
      </p:sp>
      <p:pic>
        <p:nvPicPr>
          <p:cNvPr id="126" name="Picture 2" descr="http://www.rimes.com/sites/default/files/esma.jpg"/>
          <p:cNvPicPr>
            <a:picLocks noChangeAspect="1" noChangeArrowheads="1"/>
          </p:cNvPicPr>
          <p:nvPr/>
        </p:nvPicPr>
        <p:blipFill rotWithShape="1"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" t="10084" r="63555" b="8840"/>
          <a:stretch/>
        </p:blipFill>
        <p:spPr bwMode="auto">
          <a:xfrm>
            <a:off x="2932812" y="3963678"/>
            <a:ext cx="338098" cy="34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2" descr="http://www.rimes.com/sites/default/files/esma.jpg"/>
          <p:cNvPicPr>
            <a:picLocks noChangeAspect="1" noChangeArrowheads="1"/>
          </p:cNvPicPr>
          <p:nvPr/>
        </p:nvPicPr>
        <p:blipFill rotWithShape="1"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" t="10084" r="63555" b="8840"/>
          <a:stretch/>
        </p:blipFill>
        <p:spPr bwMode="auto">
          <a:xfrm>
            <a:off x="5504402" y="3963678"/>
            <a:ext cx="338098" cy="34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http://www.rimes.com/sites/default/files/esma.jpg"/>
          <p:cNvPicPr>
            <a:picLocks noChangeAspect="1" noChangeArrowheads="1"/>
          </p:cNvPicPr>
          <p:nvPr/>
        </p:nvPicPr>
        <p:blipFill rotWithShape="1"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" t="10084" r="63555" b="8840"/>
          <a:stretch/>
        </p:blipFill>
        <p:spPr bwMode="auto">
          <a:xfrm>
            <a:off x="6332997" y="3963678"/>
            <a:ext cx="338098" cy="34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2" descr="http://www.rimes.com/sites/default/files/esma.jpg"/>
          <p:cNvPicPr>
            <a:picLocks noChangeAspect="1" noChangeArrowheads="1"/>
          </p:cNvPicPr>
          <p:nvPr/>
        </p:nvPicPr>
        <p:blipFill rotWithShape="1"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" t="10084" r="63555" b="8840"/>
          <a:stretch/>
        </p:blipFill>
        <p:spPr bwMode="auto">
          <a:xfrm>
            <a:off x="4029069" y="3963678"/>
            <a:ext cx="338098" cy="34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2" descr="http://www.ri5.co.uk/mediafiles/2560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462" y="1395130"/>
            <a:ext cx="1203657" cy="51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upload.wikimedia.org/wikipedia/de/7/79/Esma_logo.png"/>
          <p:cNvPicPr>
            <a:picLocks noChangeAspect="1" noChangeArrowheads="1"/>
          </p:cNvPicPr>
          <p:nvPr/>
        </p:nvPicPr>
        <p:blipFill rotWithShape="1"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37"/>
          <a:stretch/>
        </p:blipFill>
        <p:spPr bwMode="auto">
          <a:xfrm>
            <a:off x="4491147" y="1214247"/>
            <a:ext cx="771905" cy="75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90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ex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980303" y="845939"/>
            <a:ext cx="7614208" cy="3290888"/>
          </a:xfrm>
        </p:spPr>
        <p:txBody>
          <a:bodyPr>
            <a:normAutofit/>
          </a:bodyPr>
          <a:lstStyle/>
          <a:p>
            <a:pPr marL="0" lvl="1" indent="0">
              <a:spcBef>
                <a:spcPts val="225"/>
              </a:spcBef>
              <a:buNone/>
            </a:pPr>
            <a:r>
              <a:rPr lang="en-US" altLang="de-DE" sz="1200" dirty="0" smtClean="0"/>
              <a:t>MiFID II / </a:t>
            </a:r>
            <a:r>
              <a:rPr lang="en-US" altLang="de-DE" sz="1200" dirty="0" err="1" smtClean="0"/>
              <a:t>MiFIR</a:t>
            </a:r>
            <a:r>
              <a:rPr lang="en-US" altLang="de-DE" sz="1200" dirty="0" smtClean="0"/>
              <a:t> goals are to ensure within the EU the transparency in the financial market as well as to raise the bar concerning «investor protection».</a:t>
            </a:r>
          </a:p>
          <a:p>
            <a:pPr marL="0" lvl="1" indent="0">
              <a:spcBef>
                <a:spcPts val="225"/>
              </a:spcBef>
              <a:buNone/>
            </a:pPr>
            <a:endParaRPr lang="en-US" altLang="de-DE" sz="1200" dirty="0" smtClean="0"/>
          </a:p>
          <a:p>
            <a:pPr marL="0" lvl="1" indent="0">
              <a:spcBef>
                <a:spcPts val="225"/>
              </a:spcBef>
              <a:buNone/>
            </a:pPr>
            <a:r>
              <a:rPr lang="en-US" altLang="de-DE" sz="1200" dirty="0" smtClean="0"/>
              <a:t>The «investor protection» is a broad requirements and ESMA is committed to ensure that:</a:t>
            </a:r>
          </a:p>
          <a:p>
            <a:pPr marL="0" lvl="1" indent="0">
              <a:spcBef>
                <a:spcPts val="225"/>
              </a:spcBef>
              <a:buNone/>
            </a:pPr>
            <a:endParaRPr lang="en-US" altLang="de-DE" sz="1200" dirty="0" smtClean="0"/>
          </a:p>
          <a:p>
            <a:r>
              <a:rPr lang="en-US" sz="1200" dirty="0"/>
              <a:t>Firms treat their customers in a fair and transparent way and put customers interests at the </a:t>
            </a:r>
            <a:r>
              <a:rPr lang="en-US" sz="1200" dirty="0" smtClean="0"/>
              <a:t>center </a:t>
            </a:r>
            <a:r>
              <a:rPr lang="en-US" sz="1200" dirty="0"/>
              <a:t>of their business models and corporate culture;</a:t>
            </a:r>
          </a:p>
          <a:p>
            <a:r>
              <a:rPr lang="en-US" sz="1200" dirty="0"/>
              <a:t>Investors are provided with clear and relevant information; and</a:t>
            </a:r>
          </a:p>
          <a:p>
            <a:r>
              <a:rPr lang="en-US" sz="1200" dirty="0"/>
              <a:t>Investors are provided with products that match their needs and investment objectives.</a:t>
            </a:r>
          </a:p>
          <a:p>
            <a:pPr marL="0" lvl="1" indent="0">
              <a:spcBef>
                <a:spcPts val="225"/>
              </a:spcBef>
              <a:buNone/>
            </a:pPr>
            <a:r>
              <a:rPr lang="de-CH" altLang="de-DE" sz="1200" dirty="0" smtClean="0"/>
              <a:t> </a:t>
            </a:r>
          </a:p>
          <a:p>
            <a:pPr marL="0" lvl="1" indent="0">
              <a:spcBef>
                <a:spcPts val="225"/>
              </a:spcBef>
              <a:buNone/>
            </a:pPr>
            <a:r>
              <a:rPr lang="de-CH" altLang="de-DE" sz="1000" dirty="0"/>
              <a:t>Source: </a:t>
            </a:r>
            <a:r>
              <a:rPr lang="de-CH" altLang="de-DE" sz="1000" dirty="0">
                <a:hlinkClick r:id="rId5"/>
              </a:rPr>
              <a:t>https://</a:t>
            </a:r>
            <a:r>
              <a:rPr lang="de-CH" altLang="de-DE" sz="1000" dirty="0" smtClean="0">
                <a:hlinkClick r:id="rId5"/>
              </a:rPr>
              <a:t>www.esma.europa.eu/regulation/mifid-ii-and-investor-protection</a:t>
            </a:r>
            <a:endParaRPr lang="de-CH" altLang="de-DE" sz="1000" dirty="0" smtClean="0"/>
          </a:p>
          <a:p>
            <a:pPr marL="0" lvl="1" indent="0">
              <a:spcBef>
                <a:spcPts val="225"/>
              </a:spcBef>
              <a:buNone/>
            </a:pPr>
            <a:endParaRPr lang="de-CH" altLang="de-DE" sz="1000" dirty="0"/>
          </a:p>
          <a:p>
            <a:pPr marL="0" lvl="1" indent="0">
              <a:spcBef>
                <a:spcPts val="225"/>
              </a:spcBef>
              <a:buNone/>
            </a:pPr>
            <a:endParaRPr lang="de-CH" altLang="de-DE" sz="1200" dirty="0" smtClean="0"/>
          </a:p>
          <a:p>
            <a:pPr marL="0" lvl="1" indent="0">
              <a:spcBef>
                <a:spcPts val="225"/>
              </a:spcBef>
              <a:buNone/>
            </a:pPr>
            <a:endParaRPr lang="de-CH" altLang="de-DE" sz="1200" dirty="0"/>
          </a:p>
          <a:p>
            <a:pPr marL="0" lvl="1" indent="0">
              <a:spcBef>
                <a:spcPts val="225"/>
              </a:spcBef>
              <a:buNone/>
            </a:pPr>
            <a:endParaRPr lang="de-CH" altLang="de-DE" sz="1200" dirty="0" smtClean="0"/>
          </a:p>
          <a:p>
            <a:pPr marL="0" lvl="1" indent="0">
              <a:spcBef>
                <a:spcPts val="225"/>
              </a:spcBef>
              <a:buNone/>
            </a:pPr>
            <a:endParaRPr lang="de-CH" altLang="de-DE" sz="1200" dirty="0"/>
          </a:p>
          <a:p>
            <a:pPr marL="0" lvl="1" indent="0">
              <a:spcBef>
                <a:spcPts val="225"/>
              </a:spcBef>
              <a:buNone/>
            </a:pPr>
            <a:endParaRPr lang="en-US" alt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 smtClean="0"/>
              <a:t>Investor Protection - </a:t>
            </a:r>
            <a:r>
              <a:rPr lang="en-US" altLang="de-DE" dirty="0"/>
              <a:t>Highlights (</a:t>
            </a:r>
            <a:r>
              <a:rPr lang="en-US" altLang="de-DE" dirty="0" smtClean="0"/>
              <a:t>1/5) 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1260000" y="4827602"/>
            <a:ext cx="467656" cy="143999"/>
          </a:xfrm>
        </p:spPr>
        <p:txBody>
          <a:bodyPr/>
          <a:lstStyle/>
          <a:p>
            <a:fld id="{50032AF3-A191-4E86-9FBA-F0A3445BA07D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8" name="Freeform 7"/>
          <p:cNvSpPr/>
          <p:nvPr/>
        </p:nvSpPr>
        <p:spPr>
          <a:xfrm rot="16200000">
            <a:off x="1046582" y="4211727"/>
            <a:ext cx="2141892" cy="220266"/>
          </a:xfrm>
          <a:custGeom>
            <a:avLst/>
            <a:gdLst>
              <a:gd name="connsiteX0" fmla="*/ 0 w 3169919"/>
              <a:gd name="connsiteY0" fmla="*/ 0 h 294208"/>
              <a:gd name="connsiteX1" fmla="*/ 3169919 w 3169919"/>
              <a:gd name="connsiteY1" fmla="*/ 0 h 294208"/>
              <a:gd name="connsiteX2" fmla="*/ 3169919 w 3169919"/>
              <a:gd name="connsiteY2" fmla="*/ 294208 h 294208"/>
              <a:gd name="connsiteX3" fmla="*/ 0 w 3169919"/>
              <a:gd name="connsiteY3" fmla="*/ 294208 h 294208"/>
              <a:gd name="connsiteX4" fmla="*/ 0 w 3169919"/>
              <a:gd name="connsiteY4" fmla="*/ 0 h 294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9919" h="294208">
                <a:moveTo>
                  <a:pt x="0" y="0"/>
                </a:moveTo>
                <a:lnTo>
                  <a:pt x="3169919" y="0"/>
                </a:lnTo>
                <a:lnTo>
                  <a:pt x="3169919" y="294208"/>
                </a:lnTo>
                <a:lnTo>
                  <a:pt x="0" y="2942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-1" tIns="0" rIns="194606" bIns="-1" spcCol="1270"/>
          <a:lstStyle/>
          <a:p>
            <a:pPr algn="r" defTabSz="733407">
              <a:lnSpc>
                <a:spcPct val="90000"/>
              </a:lnSpc>
              <a:spcAft>
                <a:spcPct val="35000"/>
              </a:spcAft>
              <a:defRPr/>
            </a:pPr>
            <a:endParaRPr lang="en-GB" sz="1650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1008000" y="4827602"/>
            <a:ext cx="467656" cy="143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dirty="0" smtClean="0"/>
              <a:t>Page 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629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ex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0" lvl="1" indent="0">
              <a:spcBef>
                <a:spcPts val="225"/>
              </a:spcBef>
              <a:buNone/>
            </a:pPr>
            <a:r>
              <a:rPr lang="en-US" sz="1200" dirty="0" smtClean="0"/>
              <a:t>Firms </a:t>
            </a:r>
            <a:r>
              <a:rPr lang="en-US" sz="1200" dirty="0"/>
              <a:t>treat their customers in a fair and transparent way and put customers interests at the center of their business models and corporate </a:t>
            </a:r>
            <a:r>
              <a:rPr lang="en-US" sz="1200" dirty="0" smtClean="0"/>
              <a:t>culture:</a:t>
            </a:r>
          </a:p>
          <a:p>
            <a:pPr marL="0" lvl="1" indent="0">
              <a:spcBef>
                <a:spcPts val="225"/>
              </a:spcBef>
              <a:buNone/>
            </a:pPr>
            <a:endParaRPr lang="en-US" altLang="de-DE" sz="1200" dirty="0"/>
          </a:p>
          <a:p>
            <a:pPr marL="171450" lvl="1" indent="-171450">
              <a:spcBef>
                <a:spcPts val="225"/>
              </a:spcBef>
              <a:buFont typeface="Arial" panose="020B0604020202020204" pitchFamily="34" charset="0"/>
              <a:buChar char="•"/>
            </a:pPr>
            <a:r>
              <a:rPr lang="en-US" altLang="de-DE" sz="1200" dirty="0" smtClean="0"/>
              <a:t>MAR – Market Abuse Directive / remunerations</a:t>
            </a:r>
          </a:p>
          <a:p>
            <a:pPr marL="171450" lvl="1" indent="-171450">
              <a:spcBef>
                <a:spcPts val="225"/>
              </a:spcBef>
              <a:buFont typeface="Arial" panose="020B0604020202020204" pitchFamily="34" charset="0"/>
              <a:buChar char="•"/>
            </a:pPr>
            <a:endParaRPr lang="en-US" altLang="de-DE" sz="1200" dirty="0"/>
          </a:p>
          <a:p>
            <a:pPr marL="171450" lvl="1" indent="-171450">
              <a:spcBef>
                <a:spcPts val="225"/>
              </a:spcBef>
              <a:buFont typeface="Arial" panose="020B0604020202020204" pitchFamily="34" charset="0"/>
              <a:buChar char="•"/>
            </a:pPr>
            <a:r>
              <a:rPr lang="en-US" altLang="de-DE" sz="1200" dirty="0" smtClean="0"/>
              <a:t>Guidelines – Knowledge and competence </a:t>
            </a:r>
          </a:p>
          <a:p>
            <a:pPr marL="171450" lvl="1" indent="-171450">
              <a:spcBef>
                <a:spcPts val="225"/>
              </a:spcBef>
              <a:buFont typeface="Arial" panose="020B0604020202020204" pitchFamily="34" charset="0"/>
              <a:buChar char="•"/>
            </a:pPr>
            <a:endParaRPr lang="de-CH" altLang="de-DE" sz="1200" dirty="0"/>
          </a:p>
          <a:p>
            <a:pPr marL="171450" lvl="1" indent="-171450">
              <a:spcBef>
                <a:spcPts val="225"/>
              </a:spcBef>
              <a:buFont typeface="Arial" panose="020B0604020202020204" pitchFamily="34" charset="0"/>
              <a:buChar char="•"/>
            </a:pPr>
            <a:r>
              <a:rPr lang="en-US" altLang="de-DE" sz="1200" dirty="0" smtClean="0"/>
              <a:t>Putting in place adequate procedures and policies </a:t>
            </a:r>
          </a:p>
          <a:p>
            <a:pPr marL="171450" lvl="1" indent="-171450">
              <a:spcBef>
                <a:spcPts val="225"/>
              </a:spcBef>
              <a:buFont typeface="Arial" panose="020B0604020202020204" pitchFamily="34" charset="0"/>
              <a:buChar char="•"/>
            </a:pPr>
            <a:endParaRPr lang="en-US" altLang="de-DE" sz="1200" dirty="0" smtClean="0"/>
          </a:p>
          <a:p>
            <a:pPr marL="171450" lvl="1" indent="-171450">
              <a:spcBef>
                <a:spcPts val="225"/>
              </a:spcBef>
              <a:buFont typeface="Arial" panose="020B0604020202020204" pitchFamily="34" charset="0"/>
              <a:buChar char="•"/>
            </a:pPr>
            <a:r>
              <a:rPr lang="en-US" altLang="de-DE" sz="1200" dirty="0" smtClean="0"/>
              <a:t>On-going monitoring of regulatory developments and training </a:t>
            </a:r>
          </a:p>
          <a:p>
            <a:pPr marL="171450" lvl="1" indent="-171450">
              <a:spcBef>
                <a:spcPts val="225"/>
              </a:spcBef>
              <a:buFont typeface="Arial" panose="020B0604020202020204" pitchFamily="34" charset="0"/>
              <a:buChar char="•"/>
            </a:pPr>
            <a:endParaRPr lang="en-US" altLang="de-DE" sz="1200" dirty="0" smtClean="0"/>
          </a:p>
          <a:p>
            <a:pPr marL="171450" lvl="1" indent="-171450">
              <a:spcBef>
                <a:spcPts val="225"/>
              </a:spcBef>
              <a:buFont typeface="Arial" panose="020B0604020202020204" pitchFamily="34" charset="0"/>
              <a:buChar char="•"/>
            </a:pPr>
            <a:r>
              <a:rPr lang="en-US" altLang="de-DE" sz="1200" dirty="0" smtClean="0"/>
              <a:t>Following cross-border regulations – third country regime</a:t>
            </a:r>
          </a:p>
          <a:p>
            <a:pPr marL="171450" lvl="1" indent="-171450">
              <a:spcBef>
                <a:spcPts val="225"/>
              </a:spcBef>
              <a:buFont typeface="Arial" panose="020B0604020202020204" pitchFamily="34" charset="0"/>
              <a:buChar char="•"/>
            </a:pPr>
            <a:endParaRPr lang="en-US" alt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/>
              <a:t>Directives and Amendments Highlights </a:t>
            </a:r>
            <a:r>
              <a:rPr lang="en-US" altLang="de-DE" dirty="0" smtClean="0"/>
              <a:t>(2/5) 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1260000" y="4827602"/>
            <a:ext cx="467656" cy="143999"/>
          </a:xfrm>
        </p:spPr>
        <p:txBody>
          <a:bodyPr/>
          <a:lstStyle/>
          <a:p>
            <a:fld id="{50032AF3-A191-4E86-9FBA-F0A3445BA07D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8" name="Freeform 7"/>
          <p:cNvSpPr/>
          <p:nvPr/>
        </p:nvSpPr>
        <p:spPr>
          <a:xfrm rot="16200000">
            <a:off x="1046582" y="4211727"/>
            <a:ext cx="2141892" cy="220266"/>
          </a:xfrm>
          <a:custGeom>
            <a:avLst/>
            <a:gdLst>
              <a:gd name="connsiteX0" fmla="*/ 0 w 3169919"/>
              <a:gd name="connsiteY0" fmla="*/ 0 h 294208"/>
              <a:gd name="connsiteX1" fmla="*/ 3169919 w 3169919"/>
              <a:gd name="connsiteY1" fmla="*/ 0 h 294208"/>
              <a:gd name="connsiteX2" fmla="*/ 3169919 w 3169919"/>
              <a:gd name="connsiteY2" fmla="*/ 294208 h 294208"/>
              <a:gd name="connsiteX3" fmla="*/ 0 w 3169919"/>
              <a:gd name="connsiteY3" fmla="*/ 294208 h 294208"/>
              <a:gd name="connsiteX4" fmla="*/ 0 w 3169919"/>
              <a:gd name="connsiteY4" fmla="*/ 0 h 294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9919" h="294208">
                <a:moveTo>
                  <a:pt x="0" y="0"/>
                </a:moveTo>
                <a:lnTo>
                  <a:pt x="3169919" y="0"/>
                </a:lnTo>
                <a:lnTo>
                  <a:pt x="3169919" y="294208"/>
                </a:lnTo>
                <a:lnTo>
                  <a:pt x="0" y="2942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-1" tIns="0" rIns="194606" bIns="-1" spcCol="1270"/>
          <a:lstStyle/>
          <a:p>
            <a:pPr algn="r" defTabSz="733407">
              <a:lnSpc>
                <a:spcPct val="90000"/>
              </a:lnSpc>
              <a:spcAft>
                <a:spcPct val="35000"/>
              </a:spcAft>
              <a:defRPr/>
            </a:pPr>
            <a:endParaRPr lang="en-GB" sz="165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1008000" y="4827602"/>
            <a:ext cx="467656" cy="143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dirty="0" smtClean="0"/>
              <a:t>Page</a:t>
            </a:r>
            <a:fld id="{47077590-605A-42CC-AD67-9F8440BBC363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667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ex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0" lvl="1" indent="0">
              <a:spcBef>
                <a:spcPts val="225"/>
              </a:spcBef>
              <a:buNone/>
            </a:pPr>
            <a:r>
              <a:rPr lang="en-US" sz="1200" dirty="0"/>
              <a:t>Investors are provided with clear and relevant information :</a:t>
            </a:r>
            <a:endParaRPr lang="en-US" sz="1200" dirty="0" smtClean="0"/>
          </a:p>
          <a:p>
            <a:pPr marL="0" lvl="1" indent="0">
              <a:spcBef>
                <a:spcPts val="225"/>
              </a:spcBef>
              <a:buNone/>
            </a:pPr>
            <a:endParaRPr lang="en-US" altLang="de-DE" sz="1200" dirty="0"/>
          </a:p>
          <a:p>
            <a:pPr marL="171450" lvl="1" indent="-171450">
              <a:spcBef>
                <a:spcPts val="225"/>
              </a:spcBef>
              <a:buFont typeface="Arial" panose="020B0604020202020204" pitchFamily="34" charset="0"/>
              <a:buChar char="•"/>
            </a:pPr>
            <a:r>
              <a:rPr lang="en-US" altLang="de-DE" sz="1200" dirty="0"/>
              <a:t>Pre trade information – KIDs for PRIIPs</a:t>
            </a:r>
          </a:p>
          <a:p>
            <a:pPr marL="171450" lvl="1" indent="-171450">
              <a:spcBef>
                <a:spcPts val="225"/>
              </a:spcBef>
              <a:buFont typeface="Arial" panose="020B0604020202020204" pitchFamily="34" charset="0"/>
              <a:buChar char="•"/>
            </a:pPr>
            <a:endParaRPr lang="en-US" altLang="de-DE" sz="1200" dirty="0"/>
          </a:p>
          <a:p>
            <a:pPr marL="171450" lvl="1" indent="-171450">
              <a:spcBef>
                <a:spcPts val="225"/>
              </a:spcBef>
              <a:buFont typeface="Arial" panose="020B0604020202020204" pitchFamily="34" charset="0"/>
              <a:buChar char="•"/>
            </a:pPr>
            <a:r>
              <a:rPr lang="en-US" altLang="de-DE" sz="1200" dirty="0"/>
              <a:t>Best Execution</a:t>
            </a:r>
          </a:p>
          <a:p>
            <a:pPr marL="171450" lvl="1" indent="-171450">
              <a:spcBef>
                <a:spcPts val="225"/>
              </a:spcBef>
              <a:buFont typeface="Arial" panose="020B0604020202020204" pitchFamily="34" charset="0"/>
              <a:buChar char="•"/>
            </a:pPr>
            <a:endParaRPr lang="en-US" altLang="de-DE" sz="1200" dirty="0"/>
          </a:p>
          <a:p>
            <a:pPr marL="171450" lvl="1" indent="-171450">
              <a:spcBef>
                <a:spcPts val="225"/>
              </a:spcBef>
              <a:buFont typeface="Arial" panose="020B0604020202020204" pitchFamily="34" charset="0"/>
              <a:buChar char="•"/>
            </a:pPr>
            <a:r>
              <a:rPr lang="en-US" altLang="de-DE" sz="1200" dirty="0"/>
              <a:t>Complex / non-complex instruments</a:t>
            </a:r>
          </a:p>
          <a:p>
            <a:pPr marL="171450" lvl="1" indent="-171450">
              <a:spcBef>
                <a:spcPts val="225"/>
              </a:spcBef>
              <a:buFont typeface="Arial" panose="020B0604020202020204" pitchFamily="34" charset="0"/>
              <a:buChar char="•"/>
            </a:pPr>
            <a:endParaRPr lang="en-US" altLang="de-DE" sz="1200" dirty="0"/>
          </a:p>
          <a:p>
            <a:pPr marL="171450" lvl="1" indent="-171450">
              <a:spcBef>
                <a:spcPts val="225"/>
              </a:spcBef>
              <a:buFont typeface="Arial" panose="020B0604020202020204" pitchFamily="34" charset="0"/>
              <a:buChar char="•"/>
            </a:pPr>
            <a:r>
              <a:rPr lang="en-US" altLang="de-DE" sz="1200" dirty="0"/>
              <a:t>Tax implications</a:t>
            </a:r>
          </a:p>
          <a:p>
            <a:pPr marL="171450" lvl="1" indent="-171450">
              <a:spcBef>
                <a:spcPts val="225"/>
              </a:spcBef>
              <a:buFont typeface="Arial" panose="020B0604020202020204" pitchFamily="34" charset="0"/>
              <a:buChar char="•"/>
            </a:pPr>
            <a:endParaRPr lang="en-US" altLang="de-DE" sz="1200" dirty="0"/>
          </a:p>
          <a:p>
            <a:pPr marL="171450" lvl="1" indent="-171450">
              <a:spcBef>
                <a:spcPts val="225"/>
              </a:spcBef>
              <a:buFont typeface="Arial" panose="020B0604020202020204" pitchFamily="34" charset="0"/>
              <a:buChar char="•"/>
            </a:pPr>
            <a:r>
              <a:rPr lang="en-US" altLang="de-DE" sz="1200" dirty="0"/>
              <a:t>Costs transparency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/>
              <a:t>Directives and Amendments Highlights </a:t>
            </a:r>
            <a:r>
              <a:rPr lang="en-US" altLang="de-DE" dirty="0" smtClean="0"/>
              <a:t>(3/5) 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1260000" y="4827602"/>
            <a:ext cx="467656" cy="143999"/>
          </a:xfrm>
        </p:spPr>
        <p:txBody>
          <a:bodyPr/>
          <a:lstStyle/>
          <a:p>
            <a:fld id="{50032AF3-A191-4E86-9FBA-F0A3445BA07D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8" name="Freeform 7"/>
          <p:cNvSpPr/>
          <p:nvPr/>
        </p:nvSpPr>
        <p:spPr>
          <a:xfrm rot="16200000">
            <a:off x="1046582" y="4211727"/>
            <a:ext cx="2141892" cy="220266"/>
          </a:xfrm>
          <a:custGeom>
            <a:avLst/>
            <a:gdLst>
              <a:gd name="connsiteX0" fmla="*/ 0 w 3169919"/>
              <a:gd name="connsiteY0" fmla="*/ 0 h 294208"/>
              <a:gd name="connsiteX1" fmla="*/ 3169919 w 3169919"/>
              <a:gd name="connsiteY1" fmla="*/ 0 h 294208"/>
              <a:gd name="connsiteX2" fmla="*/ 3169919 w 3169919"/>
              <a:gd name="connsiteY2" fmla="*/ 294208 h 294208"/>
              <a:gd name="connsiteX3" fmla="*/ 0 w 3169919"/>
              <a:gd name="connsiteY3" fmla="*/ 294208 h 294208"/>
              <a:gd name="connsiteX4" fmla="*/ 0 w 3169919"/>
              <a:gd name="connsiteY4" fmla="*/ 0 h 294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9919" h="294208">
                <a:moveTo>
                  <a:pt x="0" y="0"/>
                </a:moveTo>
                <a:lnTo>
                  <a:pt x="3169919" y="0"/>
                </a:lnTo>
                <a:lnTo>
                  <a:pt x="3169919" y="294208"/>
                </a:lnTo>
                <a:lnTo>
                  <a:pt x="0" y="2942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-1" tIns="0" rIns="194606" bIns="-1" spcCol="1270"/>
          <a:lstStyle/>
          <a:p>
            <a:pPr algn="r" defTabSz="733407">
              <a:lnSpc>
                <a:spcPct val="90000"/>
              </a:lnSpc>
              <a:spcAft>
                <a:spcPct val="35000"/>
              </a:spcAft>
              <a:defRPr/>
            </a:pPr>
            <a:endParaRPr lang="en-GB" sz="1650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1008000" y="4827602"/>
            <a:ext cx="467656" cy="143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dirty="0" smtClean="0"/>
              <a:t>Page</a:t>
            </a:r>
            <a:fld id="{47077590-605A-42CC-AD67-9F8440BBC363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437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256135" y="1907795"/>
            <a:ext cx="8561696" cy="2976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59310" y="1494246"/>
            <a:ext cx="8561696" cy="2976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363692" y="1906314"/>
            <a:ext cx="13269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1400" dirty="0" err="1" smtClean="0"/>
              <a:t>Suitability</a:t>
            </a:r>
            <a:r>
              <a:rPr lang="de-CH" sz="1400" dirty="0" smtClean="0"/>
              <a:t> Test</a:t>
            </a:r>
            <a:endParaRPr 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6617038" y="1494011"/>
            <a:ext cx="2223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Non-complex Instruments</a:t>
            </a:r>
            <a:endParaRPr lang="en-US" sz="1400" dirty="0"/>
          </a:p>
        </p:txBody>
      </p:sp>
      <p:sp>
        <p:nvSpPr>
          <p:cNvPr id="44" name="TextBox 43"/>
          <p:cNvSpPr txBox="1"/>
          <p:nvPr/>
        </p:nvSpPr>
        <p:spPr>
          <a:xfrm>
            <a:off x="4572000" y="1494011"/>
            <a:ext cx="1875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Complex Instruments</a:t>
            </a:r>
            <a:endParaRPr lang="en-US" sz="1400" dirty="0"/>
          </a:p>
        </p:txBody>
      </p:sp>
      <p:sp>
        <p:nvSpPr>
          <p:cNvPr id="46" name="Rectangle 45"/>
          <p:cNvSpPr/>
          <p:nvPr/>
        </p:nvSpPr>
        <p:spPr>
          <a:xfrm>
            <a:off x="259310" y="721601"/>
            <a:ext cx="8561696" cy="6277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>
            <a:off x="5508104" y="722198"/>
            <a:ext cx="2006220" cy="6277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Execution-Only</a:t>
            </a:r>
            <a:endParaRPr lang="en-US" sz="1400" b="1" dirty="0"/>
          </a:p>
        </p:txBody>
      </p:sp>
      <p:sp>
        <p:nvSpPr>
          <p:cNvPr id="49" name="Rectangle 48"/>
          <p:cNvSpPr/>
          <p:nvPr/>
        </p:nvSpPr>
        <p:spPr>
          <a:xfrm>
            <a:off x="1950130" y="722198"/>
            <a:ext cx="2006220" cy="6277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 smtClean="0"/>
              <a:t>Advisory</a:t>
            </a:r>
            <a:endParaRPr lang="en-US" sz="1400" b="1" dirty="0"/>
          </a:p>
        </p:txBody>
      </p:sp>
      <p:sp>
        <p:nvSpPr>
          <p:cNvPr id="51" name="Rectangle 50"/>
          <p:cNvSpPr/>
          <p:nvPr/>
        </p:nvSpPr>
        <p:spPr>
          <a:xfrm>
            <a:off x="259310" y="3039533"/>
            <a:ext cx="8561696" cy="627797"/>
          </a:xfrm>
          <a:prstGeom prst="rect">
            <a:avLst/>
          </a:prstGeom>
          <a:solidFill>
            <a:srgbClr val="CFE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9310" y="3039533"/>
            <a:ext cx="1377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Ability to bear</a:t>
            </a:r>
          </a:p>
          <a:p>
            <a:r>
              <a:rPr lang="en-US" sz="1400" b="1" dirty="0" smtClean="0"/>
              <a:t>financial risks</a:t>
            </a:r>
            <a:endParaRPr lang="en-US" sz="1400" b="1" dirty="0"/>
          </a:p>
        </p:txBody>
      </p:sp>
      <p:sp>
        <p:nvSpPr>
          <p:cNvPr id="56" name="Rectangle 55"/>
          <p:cNvSpPr/>
          <p:nvPr/>
        </p:nvSpPr>
        <p:spPr>
          <a:xfrm>
            <a:off x="259310" y="3866768"/>
            <a:ext cx="8561696" cy="627797"/>
          </a:xfrm>
          <a:prstGeom prst="rect">
            <a:avLst/>
          </a:prstGeom>
          <a:solidFill>
            <a:srgbClr val="B8DA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59310" y="3923119"/>
            <a:ext cx="1128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Investment</a:t>
            </a:r>
          </a:p>
          <a:p>
            <a:r>
              <a:rPr lang="en-US" sz="1400" b="1" dirty="0" smtClean="0"/>
              <a:t>Objectives</a:t>
            </a:r>
            <a:endParaRPr lang="en-US" sz="1400" b="1" dirty="0"/>
          </a:p>
        </p:txBody>
      </p:sp>
      <p:sp>
        <p:nvSpPr>
          <p:cNvPr id="61" name="Rectangle 60"/>
          <p:cNvSpPr/>
          <p:nvPr/>
        </p:nvSpPr>
        <p:spPr>
          <a:xfrm>
            <a:off x="259310" y="2266889"/>
            <a:ext cx="8561696" cy="627797"/>
          </a:xfrm>
          <a:prstGeom prst="rect">
            <a:avLst/>
          </a:prstGeom>
          <a:solidFill>
            <a:srgbClr val="E7F3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59310" y="2280537"/>
            <a:ext cx="1505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Knowledge and</a:t>
            </a:r>
          </a:p>
          <a:p>
            <a:r>
              <a:rPr lang="en-US" sz="1400" b="1" dirty="0" smtClean="0"/>
              <a:t>Experience</a:t>
            </a:r>
            <a:endParaRPr lang="en-US" sz="1400" b="1" dirty="0"/>
          </a:p>
        </p:txBody>
      </p:sp>
      <p:cxnSp>
        <p:nvCxnSpPr>
          <p:cNvPr id="66" name="Straight Connector 65"/>
          <p:cNvCxnSpPr/>
          <p:nvPr/>
        </p:nvCxnSpPr>
        <p:spPr>
          <a:xfrm>
            <a:off x="1828802" y="721601"/>
            <a:ext cx="0" cy="37729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219434" y="701923"/>
            <a:ext cx="0" cy="37729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610066" y="1349995"/>
            <a:ext cx="0" cy="31434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itel 2"/>
          <p:cNvSpPr txBox="1">
            <a:spLocks/>
          </p:cNvSpPr>
          <p:nvPr/>
        </p:nvSpPr>
        <p:spPr>
          <a:xfrm>
            <a:off x="351123" y="454417"/>
            <a:ext cx="7616325" cy="6401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de-CH" sz="2200" kern="1200" dirty="0" smtClean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GB" altLang="de-DE" sz="1600" dirty="0"/>
              <a:t>MiFID II Investor </a:t>
            </a:r>
            <a:r>
              <a:rPr lang="en-GB" altLang="de-DE" sz="1600" dirty="0" smtClean="0"/>
              <a:t>Protection – Service Model for Retail Clients</a:t>
            </a:r>
            <a:endParaRPr lang="en-US" sz="1600" dirty="0"/>
          </a:p>
        </p:txBody>
      </p:sp>
      <p:sp>
        <p:nvSpPr>
          <p:cNvPr id="72" name="Slide Number Placeholder 3"/>
          <p:cNvSpPr txBox="1">
            <a:spLocks/>
          </p:cNvSpPr>
          <p:nvPr/>
        </p:nvSpPr>
        <p:spPr>
          <a:xfrm>
            <a:off x="1008000" y="4827602"/>
            <a:ext cx="467656" cy="143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dirty="0" smtClean="0"/>
              <a:t>Page </a:t>
            </a:r>
            <a:fld id="{47077590-605A-42CC-AD67-9F8440BBC363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4498584" y="1906314"/>
            <a:ext cx="18623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Appropriateness Test</a:t>
            </a:r>
            <a:endParaRPr 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7380312" y="1906314"/>
            <a:ext cx="7882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No Test</a:t>
            </a:r>
            <a:endParaRPr lang="en-US" sz="1200" dirty="0"/>
          </a:p>
        </p:txBody>
      </p:sp>
      <p:pic>
        <p:nvPicPr>
          <p:cNvPr id="1026" name="Picture 2" descr="C:\Users\tk1sh\AppData\Local\Microsoft\Windows\Temporary Internet Files\Content.IE5\RRJ7WNTM\checkbox-checked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251" y="2457339"/>
            <a:ext cx="271784" cy="26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C:\Users\tk1sh\AppData\Local\Microsoft\Windows\Temporary Internet Files\Content.IE5\RRJ7WNTM\checkbox-checked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251" y="3222203"/>
            <a:ext cx="271784" cy="26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C:\Users\tk1sh\AppData\Local\Microsoft\Windows\Temporary Internet Files\Content.IE5\RRJ7WNTM\checkbox-checked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251" y="4045793"/>
            <a:ext cx="271784" cy="26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C:\Users\tk1sh\AppData\Local\Microsoft\Windows\Temporary Internet Files\Content.IE5\RRJ7WNTM\checkbox-checked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845" y="2457339"/>
            <a:ext cx="271784" cy="26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tk1sh\AppData\Local\Microsoft\Windows\Temporary Internet Files\Content.IE5\XSMCZ5F4\S43Qy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986" y="3158821"/>
            <a:ext cx="373502" cy="37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3" descr="C:\Users\tk1sh\AppData\Local\Microsoft\Windows\Temporary Internet Files\Content.IE5\XSMCZ5F4\S43Qy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986" y="3993914"/>
            <a:ext cx="373502" cy="37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3" descr="C:\Users\tk1sh\AppData\Local\Microsoft\Windows\Temporary Internet Files\Content.IE5\XSMCZ5F4\S43Qy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707" y="3993915"/>
            <a:ext cx="373502" cy="37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3" descr="C:\Users\tk1sh\AppData\Local\Microsoft\Windows\Temporary Internet Files\Content.IE5\XSMCZ5F4\S43Qy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520" y="3158821"/>
            <a:ext cx="373502" cy="37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3" descr="C:\Users\tk1sh\AppData\Local\Microsoft\Windows\Temporary Internet Files\Content.IE5\XSMCZ5F4\S43Qy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707" y="2394036"/>
            <a:ext cx="373502" cy="37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731522" y="75867"/>
            <a:ext cx="62960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de-DE" dirty="0"/>
              <a:t>Directives and Amendments Highlights </a:t>
            </a:r>
            <a:r>
              <a:rPr lang="en-US" altLang="de-DE" dirty="0" smtClean="0"/>
              <a:t>(4/5</a:t>
            </a:r>
            <a:r>
              <a:rPr lang="en-US" altLang="de-DE" dirty="0"/>
              <a:t>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14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ATWORKPOWERPOINTMASTERTEMPLATECONFIGURATION" val="&lt;!--Created with officeatwork--&gt;&#10;&lt;MasterTemplateConfiguration&gt;&#10;  &lt;TableOfContentsCollection /&gt;&#10;  &lt;ThemeDefinition&gt;&#10;    &lt;DefaultThemeDefinition&gt;%Themes%\SIX_16_9.thmx&lt;/DefaultThemeDefinition&gt;&#10;    &lt;PresentationThemeDefinition&gt;%Themes%\SIX_16_9.thmx&lt;/PresentationThemeDefinition&gt;&#10;    &lt;SlideThemeDefinition&gt;%Themes%\SIX_16_9.thmx&lt;/SlideThemeDefinition&gt;&#10;    &lt;ObjectThemeDefinition&gt;%Themes%\SIX_16_9.thmx&lt;/ObjectThemeDefinition&gt;&#10;  &lt;/ThemeDefinition&gt;&#10;  &lt;MasterProperties&gt;&#10;    &lt;MasterProperty Id=&quot;2004112217333376588294&quot;&gt;&#10;      &lt;Fields&gt;&#10;        &lt;Field Id=&quot;2010071616312990191265&quot; ShowField=&quot;false&quot; /&gt;&#10;        &lt;Field Id=&quot;2012040523062620104488&quot; ShowField=&quot;false&quot; /&gt;&#10;        &lt;Field Id=&quot;2012050821494952657024&quot; ShowField=&quot;false&quot; /&gt;&#10;        &lt;Field Id=&quot;2010032915520270663768&quot; ShowField=&quot;false&quot; /&gt;&#10;        &lt;Field Id=&quot;2011050211061636844783&quot; ShowField=&quot;false&quot; /&gt;&#10;        &lt;Field Id=&quot;2011050213513807649379&quot; ShowField=&quot;true&quot; /&gt;&#10;        &lt;Field Id=&quot;2012042015151635847027&quot; ShowField=&quot;false&quot; /&gt;&#10;        &lt;Field Id=&quot;2009346473455534565434&quot; ShowField=&quot;false&quot; /&gt;&#10;        &lt;Field Id=&quot;2010484358747778588585&quot; ShowField=&quot;false&quot; /&gt;&#10;        &lt;Field Id=&quot;2009298567638762347576&quot; ShowField=&quot;false&quot; /&gt;&#10;        &lt;Field Id=&quot;2010938776637366667384&quot; ShowField=&quot;false&quot; /&gt;&#10;        &lt;Field Id=&quot;2009409359875698723785&quot; ShowField=&quot;false&quot; /&gt;&#10;        &lt;Field Id=&quot;2009450968748963487544&quot; ShowField=&quot;false&quot; /&gt;&#10;        &lt;Field Id=&quot;2009345985687438764387&quot; ShowField=&quot;false&quot; /&gt;&#10;        &lt;Field Id=&quot;2009439084398739248345&quot; ShowField=&quot;false&quot; /&gt;&#10;        &lt;Field Id=&quot;2010052709203568168697&quot; ShowField=&quot;false&quot; /&gt;&#10;        &lt;Field Id=&quot;2010052709203568168999&quot; ShowField=&quot;false&quot; /&gt;&#10;        &lt;Field Id=&quot;2010081314235040761226&quot; ShowField=&quot;false&quot; /&gt;&#10;        &lt;Field Id=&quot;2010081314370484946407&quot; ShowField=&quot;false&quot; /&gt;&#10;        &lt;Field Id=&quot;2010081908365766068447&quot; ShowField=&quot;false&quot; /&gt;&#10;        &lt;Field Id=&quot;2010071409505564153896&quot; ShowField=&quot;false&quot; /&gt;&#10;        &lt;Field Id=&quot;2010457458648437435754&quot; ShowField=&quot;false&quot; /&gt;&#10;        &lt;Field Id=&quot;2010334843563587435756&quot; ShowField=&quot;false&quot; /&gt;&#10;        &lt;Field Id=&quot;2010454765657565467885&quot; ShowField=&quot;false&quot; /&gt;&#10;        &lt;Field Id=&quot;2010071609505234126262&quot; ShowField=&quot;false&quot; /&gt;&#10;        &lt;Field Id=&quot;2010071410352572598385&quot; ShowField=&quot;false&quot; /&gt;&#10;        &lt;Field Id=&quot;2010071410490511749920&quot; ShowField=&quot;false&quot; /&gt;&#10;        &lt;Field Id=&quot;2010122109381298551754&quot; ShowField=&quot;false&quot; /&gt;&#10;        &lt;Field Id=&quot;2010062409493217471752&quot; ShowField=&quot;false&quot; /&gt;&#10;        &lt;Field Id=&quot;2010509847846663535346&quot; ShowField=&quot;false&quot; /&gt;&#10;        &lt;Field Id=&quot;2009113010035001892635&quot; ShowField=&quot;false&quot; /&gt;&#10;        &lt;Field Id=&quot;2009934757239572378463&quot; ShowField=&quot;false&quot; /&gt;&#10;        &lt;Field Id=&quot;2010437563857684363535&quot; ShowField=&quot;false&quot; /&gt;&#10;        &lt;Field Id=&quot;2009329784534874278274&quot; ShowField=&quot;false&quot; /&gt;&#10;        &lt;Field Id=&quot;2010112308540528949596&quot; ShowField=&quot;false&quot; /&gt;&#10;        &lt;Field Id=&quot;2005042611175985034679&quot; ShowField=&quot;false&quot; /&gt;&#10;        &lt;Field Id=&quot;2010112214180739507457&quot; ShowField=&quot;false&quot; /&gt;&#10;        &lt;Field Id=&quot;2010052614322973813015&quot; ShowField=&quot;false&quot; /&gt;&#10;        &lt;Field Id=&quot;2010459567854674576463&quot; ShowField=&quot;false&quot; /&gt;&#10;        &lt;Field Id=&quot;2010485676746363534446&quot; ShowField=&quot;false&quot; /&gt;&#10;        &lt;Field Id=&quot;2010439856435874586538&quot; ShowField=&quot;false&quot; /&gt;&#10;        &lt;Field Id=&quot;2010493849878452368455&quot; ShowField=&quot;false&quot; /&gt;&#10;        &lt;Field Id=&quot;2010560986789746465343&quot; ShowField=&quot;false&quot; /&gt;&#10;        &lt;Field Id=&quot;2010071413442097633129&quot; ShowField=&quot;false&quot; /&gt;&#10;        &lt;Field Id=&quot;2010112308202494613918&quot; ShowField=&quot;false&quot; /&gt;&#10;        &lt;Field Id=&quot;2010122113041275135235&quot; ShowField=&quot;false&quot; /&gt;&#10;        &lt;Field Id=&quot;2010112308210202802196&quot; ShowField=&quot;false&quot; /&gt;&#10;        &lt;Field Id=&quot;2010112308213529200466&quot; ShowField=&quot;false&quot; /&gt;&#10;        &lt;Field Id=&quot;2010112308261544157207&quot; ShowField=&quot;false&quot; /&gt;&#10;        &lt;Field Id=&quot;2010052708544662262432&quot; ShowField=&quot;false&quot; /&gt;&#10;        &lt;Field Id=&quot;2010081114192663248119&quot; ShowField=&quot;false&quot; /&gt;&#10;        &lt;Field Id=&quot;2013082612420950423488&quot; ShowField=&quot;false&quot; /&gt;&#10;        &lt;Field Id=&quot;2010052711051194897777&quot; ShowField=&quot;false&quot; /&gt;&#10;        &lt;Field Id=&quot;2010052712375349591198&quot; ShowField=&quot;false&quot; /&gt;&#10;        &lt;Field Id=&quot;2014071813434436944942&quot; ShowField=&quot;false&quot; /&gt;&#10;        &lt;Field Id=&quot;2010052711051194899593&quot; ShowField=&quot;false&quot; /&gt;&#10;        &lt;Field Id=&quot;2010052711060581611583&quot; ShowField=&quot;false&quot; /&gt;&#10;        &lt;Field Id=&quot;2010081315341800844570&quot; ShowField=&quot;false&quot; /&gt;&#10;        &lt;Field Id=&quot;2014071809454987909603&quot; ShowField=&quot;false&quot; /&gt;&#10;        &lt;Field Id=&quot;2010081316193575025509&quot; ShowField=&quot;false&quot; /&gt;&#10;        &lt;Field Id=&quot;2014071810255453491115&quot; ShowField=&quot;false&quot; /&gt;&#10;        &lt;Field Id=&quot;2014071811144379592266&quot; ShowField=&quot;false&quot; /&gt;&#10;        &lt;Field Id=&quot;2014071810271465798290&quot; ShowField=&quot;false&quot; /&gt;&#10;        &lt;Field Id=&quot;2014071810271805730983&quot; ShowField=&quot;false&quot; /&gt;&#10;        &lt;Field Id=&quot;2014071811151278478847&quot; ShowField=&quot;false&quot; /&gt;&#10;        &lt;Field Id=&quot;2014071810272272455272&quot; ShowField=&quot;false&quot; /&gt;&#10;        &lt;Field Id=&quot;2010081609182049873699&quot; ShowField=&quot;false&quot; /&gt;&#10;        &lt;Field Id=&quot;2010052713064159394527&quot; ShowField=&quot;false&quot; /&gt;&#10;        &lt;Field Id=&quot;2010052713065092670086&quot; ShowField=&quot;false&quot; /&gt;&#10;        &lt;Field Id=&quot;2011042910550556583034&quot; ShowField=&quot;false&quot; /&gt;&#10;        &lt;Field Id=&quot;2011042910460727443859&quot; ShowField=&quot;false&quot; /&gt;&#10;        &lt;Field Id=&quot;2011042910464744783764&quot; ShowField=&quot;false&quot; /&gt;&#10;        &lt;Field Id=&quot;2012101720402147296734&quot; ShowField=&quot;false&quot; /&gt;&#10;      &lt;/Fields&gt;&#10;    &lt;/MasterProperty&gt;&#10;  &lt;/MasterProperties&gt;&#10;  &lt;ContentItems&gt;&#10;    &lt;ContentItem Language=&quot;2057&quot; IsDefault=&quot;false&quot;&gt;&#10;      &lt;File HasContent=&quot;false&quot; LinkToLanguage=&quot;&quot; /&gt;&#10;    &lt;/ContentItem&gt;&#10;    &lt;ContentItem Language=&quot;1033&quot; IsDefault=&quot;false&quot;&gt;&#10;      &lt;File HasContent=&quot;false&quot; LinkToLanguage=&quot;&quot; /&gt;&#10;    &lt;/ContentItem&gt;&#10;    &lt;ContentItem Language=&quot;1036&quot; IsDefault=&quot;false&quot;&gt;&#10;      &lt;File HasContent=&quot;false&quot; LinkToLanguage=&quot;&quot; /&gt;&#10;    &lt;/ContentItem&gt;&#10;    &lt;ContentItem Language=&quot;4108&quot; IsDefault=&quot;false&quot;&gt;&#10;      &lt;File HasContent=&quot;false&quot; LinkToLanguage=&quot;&quot; /&gt;&#10;    &lt;/ContentItem&gt;&#10;    &lt;ContentItem Language=&quot;1031&quot; IsDefault=&quot;false&quot;&gt;&#10;      &lt;File HasContent=&quot;false&quot; LinkToLanguage=&quot;&quot; /&gt;&#10;    &lt;/ContentItem&gt;&#10;    &lt;ContentItem Language=&quot;2055&quot; IsDefault=&quot;true&quot;&gt;&#10;      &lt;File HasContent=&quot;true&quot; LinkToLanguage=&quot;&quot; /&gt;&#10;    &lt;/ContentItem&gt;&#10;    &lt;ContentItem Language=&quot;1040&quot; IsDefault=&quot;false&quot;&gt;&#10;      &lt;File HasContent=&quot;false&quot; LinkToLanguage=&quot;&quot; /&gt;&#10;    &lt;/ContentItem&gt;&#10;    &lt;ContentItem Language=&quot;2064&quot; IsDefault=&quot;false&quot;&gt;&#10;      &lt;File HasContent=&quot;false&quot; LinkToLanguage=&quot;&quot; /&gt;&#10;    &lt;/ContentItem&gt;&#10;  &lt;/ContentItems&gt;&#10;&lt;/MasterTemplateConfiguration&gt;"/>
  <p:tag name="OFFICEATWORKPOWERPOINTMASTERTEMPLATEID" val="Presentation169"/>
  <p:tag name="OAWWIZARDSTEPS" val="0|1|4"/>
  <p:tag name="ZOAWLANGID" val="1033"/>
  <p:tag name="OAWDOCPROPSOURCE" val="&lt;DocProps&gt;&lt;DocProp UID=&quot;2002122011014149059130932&quot; EntryUID=&quot;2010020115520553774459&quot;&gt;&lt;Field Name=&quot;IDName&quot; Value=&quot;SFI, SIX Financial Information, Zurich, Hardturmstrasse&quot;/&gt;&lt;Field Name=&quot;Organisation&quot; Value=&quot;SIX Financial Information Ltd&quot;/&gt;&lt;Field Name=&quot;Address1&quot; Value=&quot;Hardturmstrasse 201&quot;/&gt;&lt;Field Name=&quot;Address2&quot; Value=&quot;CH-8005 Zurich&quot;/&gt;&lt;Field Name=&quot;Address3&quot; Value=&quot;&quot;/&gt;&lt;Field Name=&quot;Address4&quot; Value=&quot;&quot;/&gt;&lt;Field Name=&quot;Telefon&quot; Value=&quot;+41 58 399 5111&quot;/&gt;&lt;Field Name=&quot;Fax&quot; Value=&quot;+41 58 499 5112&quot;/&gt;&lt;Field Name=&quot;Country&quot; Value=&quot;&quot;/&gt;&lt;Field Name=&quot;LogoColor&quot; Value=&quot;%Logos%\SIX_logo_SFI_a4_rgb_2100.200.emf&quot;/&gt;&lt;Field Name=&quot;LogoBlackWhite&quot; Value=&quot;%Logos%\SIX_logo_SFI_a4_black_rgb_2100.200.emf&quot;/&gt;&lt;Field Name=&quot;Address5&quot; Value=&quot;&quot;/&gt;&lt;Field Name=&quot;Address6&quot; Value=&quot;&quot;/&gt;&lt;Field Name=&quot;Email&quot; Value=&quot;&quot;/&gt;&lt;Field Name=&quot;Internet&quot; Value=&quot;www.six-financial-information.com&quot;/&gt;&lt;Field Name=&quot;City&quot; Value=&quot;Zurich&quot;/&gt;&lt;Field Name=&quot;Footer1&quot; Value=&quot;&quot;/&gt;&lt;Field Name=&quot;Footer2&quot; Value=&quot;&quot;/&gt;&lt;Field Name=&quot;Footer3&quot; Value=&quot;&quot;/&gt;&lt;Field Name=&quot;Footer4&quot; Value=&quot;&quot;/&gt;&lt;Field Name=&quot;MailingAddress1&quot; Value=&quot;P.O. Box&quot;/&gt;&lt;Field Name=&quot;MailingAddress4&quot; Value=&quot;&quot;/&gt;&lt;Field Name=&quot;MailingAddress3&quot; Value=&quot;&quot;/&gt;&lt;Field Name=&quot;MailingAddress2&quot; Value=&quot;CH-8021 Zurich&quot;/&gt;&lt;Field Name=&quot;Payment1&quot; Value=&quot;&quot;/&gt;&lt;Field Name=&quot;Payment2&quot; Value=&quot;&quot;/&gt;&lt;Field Name=&quot;Payment3&quot; Value=&quot;&quot;/&gt;&lt;Field Name=&quot;Payment4&quot; Value=&quot;&quot;/&gt;&lt;Field Name=&quot;Department&quot; Value=&quot;Financial Information&quot;/&gt;&lt;Field Name=&quot;CardsCombiColor&quot; Value=&quot;&quot;/&gt;&lt;Field Name=&quot;CardsCombiBlackWhite&quot; Value=&quot;&quot;/&gt;&lt;Field Name=&quot;FLSISColor&quot; Value=&quot;&quot;/&gt;&lt;Field Name=&quot;FLSISBlackWhite&quot; Value=&quot;&quot;/&gt;&lt;Field Name=&quot;LogosNameTags&quot; Value=&quot;%Logos%\SIX_NameTags_SFI_a4_rgb.2100.2970.png&quot;/&gt;&lt;Field Name=&quot;PowerPointDescriptor&quot; Value=&quot;%Logos%\PowerPoint\FinancialInformation.png&quot;/&gt;&lt;Field Name=&quot;PowerPointDescriptorWhite&quot; Value=&quot;%Logos%\PowerPoint\FinancialInformation_white.png&quot;/&gt;&lt;Field Name=&quot;43AdditionalPictureTitleSlide4&quot; Value=&quot;&quot;/&gt;&lt;Field Name=&quot;169AdditionalPictureTitleSlide4&quot; Value=&quot;&quot;/&gt;&lt;Field Name=&quot;Data_UID&quot; Value=&quot;2010020115520553774459&quot;/&gt;&lt;Field Name=&quot;Field_Name&quot; Value=&quot;Footer4&quot;/&gt;&lt;Field Name=&quot;Field_UID&quot; Value=&quot;2004031914274198301948&quot;/&gt;&lt;Field Name=&quot;ML_LCID&quot; Value=&quot;1033&quot;/&gt;&lt;Field Name=&quot;ML_Value&quot; Value=&quot;&quot;/&gt;&lt;/DocProp&gt;&lt;DocProp UID=&quot;2006040509495284662868&quot; EntryUID=&quot;tk1sh@BASE.DOM&quot;&gt;&lt;Field Name=&quot;IDName&quot; Value=&quot;Heiko Stuber (tk1sh)&quot;/&gt;&lt;Field Name=&quot;Name&quot; Value=&quot;Heiko Stuber&quot;/&gt;&lt;Field Name=&quot;DirectPhone&quot; Value=&quot;+41 58 399 5360&quot;/&gt;&lt;Field Name=&quot;DirectFax&quot; Value=&quot;&quot;/&gt;&lt;Field Name=&quot;Mobile&quot; Value=&quot;+41 79 104 6625&quot;/&gt;&lt;Field Name=&quot;EMail&quot; Value=&quot;heiko.stuber@six-group.com&quot;/&gt;&lt;Field Name=&quot;Function&quot; Value=&quot;&quot;/&gt;&lt;Field Name=&quot;SignatureLowResColor&quot; Value=&quot;&quot;/&gt;&lt;Field Name=&quot;SignatureHighResColor&quot; Value=&quot;&quot;/&gt;&lt;Field Name=&quot;SignatureHighResBW&quot; Value=&quot;&quot;/&gt;&lt;Field Name=&quot;SignatureLowResBW&quot; Value=&quot;&quot;/&gt;&lt;Field Name=&quot;Initials&quot; Value=&quot;tk1sh&quot;/&gt;&lt;Field Name=&quot;Data_UID&quot; Value=&quot;tk1sh@BASE.DOM&quot;/&gt;&lt;Field Name=&quot;Field_Name&quot; Value=&quot;&quot;/&gt;&lt;Field Name=&quot;Field_UID&quot; Value=&quot;&quot;/&gt;&lt;Field Name=&quot;ML_LCID&quot; Value=&quot;&quot;/&gt;&lt;Field Name=&quot;ML_Value&quot; Value=&quot;&quot;/&gt;&lt;/DocProp&gt;&lt;DocProp UID=&quot;200212191811121321310321301031x&quot; EntryUID=&quot;tk1sh@BASE.DOM&quot;&gt;&lt;Field Name=&quot;IDName&quot; Value=&quot;Heiko Stuber (tk1sh)&quot;/&gt;&lt;Field Name=&quot;Name&quot; Value=&quot;Heiko Stuber&quot;/&gt;&lt;Field Name=&quot;DirectPhone&quot; Value=&quot;+41 58 399 5360&quot;/&gt;&lt;Field Name=&quot;DirectFax&quot; Value=&quot;&quot;/&gt;&lt;Field Name=&quot;Mobile&quot; Value=&quot;+41 79 104 6625&quot;/&gt;&lt;Field Name=&quot;EMail&quot; Value=&quot;heiko.stuber@six-group.com&quot;/&gt;&lt;Field Name=&quot;Function&quot; Value=&quot;&quot;/&gt;&lt;Field Name=&quot;SignatureLowResColor&quot; Value=&quot;&quot;/&gt;&lt;Field Name=&quot;SignatureHighResColor&quot; Value=&quot;&quot;/&gt;&lt;Field Name=&quot;SignatureHighResBW&quot; Value=&quot;&quot;/&gt;&lt;Field Name=&quot;SignatureLowResBW&quot; Value=&quot;&quot;/&gt;&lt;Field Name=&quot;Initials&quot; Value=&quot;tk1sh&quot;/&gt;&lt;Field Name=&quot;Data_UID&quot; Value=&quot;tk1sh@BASE.DOM&quot;/&gt;&lt;Field Name=&quot;Field_Name&quot; Value=&quot;&quot;/&gt;&lt;Field Name=&quot;Field_UID&quot; Value=&quot;&quot;/&gt;&lt;Field Name=&quot;ML_LCID&quot; Value=&quot;&quot;/&gt;&lt;Field Name=&quot;ML_Value&quot; Value=&quot;&quot;/&gt;&lt;/DocProp&gt;&lt;DocProp UID=&quot;2002122010583847234010578&quot; EntryUID=&quot;tk1sh@BASE.DOM&quot;&gt;&lt;Field Name=&quot;IDName&quot; Value=&quot;Heiko Stuber (tk1sh)&quot;/&gt;&lt;Field Name=&quot;Name&quot; Value=&quot;Heiko Stuber&quot;/&gt;&lt;Field Name=&quot;DirectPhone&quot; Value=&quot;+41 58 399 5360&quot;/&gt;&lt;Field Name=&quot;DirectFax&quot; Value=&quot;&quot;/&gt;&lt;Field Name=&quot;Mobile&quot; Value=&quot;+41 79 104 6625&quot;/&gt;&lt;Field Name=&quot;EMail&quot; Value=&quot;heiko.stuber@six-group.com&quot;/&gt;&lt;Field Name=&quot;Function&quot; Value=&quot;&quot;/&gt;&lt;Field Name=&quot;SignatureLowResColor&quot; Value=&quot;&quot;/&gt;&lt;Field Name=&quot;SignatureHighResColor&quot; Value=&quot;&quot;/&gt;&lt;Field Name=&quot;SignatureHighResBW&quot; Value=&quot;&quot;/&gt;&lt;Field Name=&quot;SignatureLowResBW&quot; Value=&quot;&quot;/&gt;&lt;Field Name=&quot;Initials&quot; Value=&quot;tk1sh&quot;/&gt;&lt;Field Name=&quot;Data_UID&quot; Value=&quot;tk1sh@BASE.DOM&quot;/&gt;&lt;Field Name=&quot;Field_Name&quot; Value=&quot;&quot;/&gt;&lt;Field Name=&quot;Field_UID&quot; Value=&quot;&quot;/&gt;&lt;Field Name=&quot;ML_LCID&quot; Value=&quot;&quot;/&gt;&lt;Field Name=&quot;ML_Value&quot; Value=&quot;&quot;/&gt;&lt;/DocProp&gt;&lt;DocProp UID=&quot;2003061115381095709037&quot; EntryUID=&quot;2003121817293296325874&quot;&gt;&lt;Field Name=&quot;IDName&quot; Value=&quot;(Leer)&quot;/&gt;&lt;/DocProp&gt;&lt;DocProp UID=&quot;2004112217333376588294&quot; EntryUID=&quot;2004123010144120300001&quot;&gt;&lt;Field UID=&quot;2011050213513807649379&quot; Name=&quot;PPClassificationFooter&quot; Value=&quot;&quot;/&gt;&lt;/DocProp&gt;&lt;/DocProps&gt;&#10;"/>
  <p:tag name="OFFICEATWORKPRESENTATIONPROJECTID" val="sixgroupco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GetMasterPropertyValue(&quot;CustomField&quot;, &quot;PPClassificationFooter&quot;)]]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Agenda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08.03.2016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GetMasterPropertyValue(&quot;Organisation&quot;,&quot;Department&quot;)]]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‹#›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Translate(&quot;Doc.PagePP&quot;)]]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Chapter 1&#10;Chapter 2&#10;Chapter 3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Agenda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08.03.2016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GetMasterPropertyValue(&quot;Organisation&quot;,&quot;Department&quot;)]]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‹#›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Author, Da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Translate(&quot;Doc.PagePP&quot;)]]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Chapter 1&#10;Chapter 2&#10;Chapter 3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Agenda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08.03.2016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GetMasterPropertyValue(&quot;Organisation&quot;,&quot;Department&quot;)]]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‹#›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Translate(&quot;Doc.PagePP&quot;)]]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Chapter 1&#10;Chapter 2&#10;Chapter 3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Agenda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08.03.201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Click to add titl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GetMasterPropertyValue(&quot;Organisation&quot;,&quot;Department&quot;)]]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‹#›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Translate(&quot;Doc.PagePP&quot;)]]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Click to add titl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Click to add text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08.03.2016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GetMasterPropertyValue(&quot;Organisation&quot;,&quot;Department&quot;)]]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‹#›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Translate(&quot;Doc.PagePP&quot;)]]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Click to add text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Click to add subtitl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Click to add titl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08.03.2016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GetMasterPropertyValue(&quot;Organisation&quot;,&quot;Department&quot;)]]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‹#›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Translate(&quot;Doc.PagePP&quot;)]]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Click to add text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Click to add titl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08.03.2016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GetMasterPropertyValue(&quot;Organisation&quot;,&quot;Department&quot;)]]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‹#›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PowerPointImage(&quot;BackgroundFirst&quot;, GetMasterPropertyValue(&quot;Organisation&quot;, &quot;PowerPointDescriptorWhite&quot;))]]"/>
  <p:tag name="OFFICEATWORKPICTUREIDENTIFIER" val="BackgroundFirst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Translate(&quot;Doc.PagePP&quot;)]]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Click to add text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Click to add titl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08.03.2016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GetMasterPropertyValue(&quot;Organisation&quot;,&quot;Department&quot;)]]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‹#›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Translate(&quot;Doc.PagePP&quot;)]]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“Insert here, for example, a quote”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08.03.2016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GetMasterPropertyValue(&quot;Organisation&quot;,&quot;Department&quot;)]]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GetMasterPropertyValue(&quot;CustomField&quot;, &quot;PPClassificationFooter&quot;)]]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‹#›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Translate(&quot;Doc.PagePP&quot;)]]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“Insert here, for example, a quote”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08.03.2016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GetMasterPropertyValue(&quot;Organisation&quot;,&quot;Department&quot;)]]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‹#›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Translate(&quot;Doc.PagePP&quot;)]]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“Insert here, for example, a quote”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08.03.2016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GetMasterPropertyValue(&quot;Organisation&quot;,&quot;Department&quot;)]]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Author, Dat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‹#›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Translate(&quot;Doc.PagePP&quot;)]]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“Insert here, for example, a quote”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08.03.2016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GetMasterPropertyValue(&quot;Organisation&quot;,&quot;Department&quot;)]]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‹#›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Translate(&quot;Doc.PagePP&quot;)]]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ATWORKSHAPETHEMENAME" val="SIX_16_9.thmx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ATWORKSHAPETHEMENAME" val="SIX_16_9.thmx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ATWORKSHAPETHEMENAME" val="SIX_16_9.thmx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Click to add titl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ATWORKSHAPETHEMENAME" val="SIX_16_9.thmx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ATWORKSHAPETHEMENAME" val="SIX_16_9.thmx"/>
  <p:tag name="OFFICATWORKEXPRESSIONTAG" val="08.03.2016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ATWORKSHAPETHEMENAME" val="SIX_16_9.thmx"/>
  <p:tag name="OFFICATWORKEXPRESSIONTAG" val="3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ATWORKSLIDETHEMENAME" val="DFI.thmx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ATWORKSLIDETHEMENAME" val="DFI.thmx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ATWORKSLIDETHEMENAME" val="DFI.thmx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ATWORKSHAPETHEMENAME" val="DFI.thmx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ATWORKSLIDETHEMENAME" val="DFI.thmx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ATWORKSHAPETHEMENAME" val="DFI.thmx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ATWORKSLIDETHEMENAME" val="DFI.thmx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Click to add subtitl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ATWORKSHAPETHEMENAME" val="DFI.thmx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ATWORKSLIDETHEMENAME" val="DFI.thmx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ATWORKSHAPETHEMENAME" val="DFI.thmx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ATWORKSLIDETHEMENAME" val="DFI.thmx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ATWORKSHAPETHEMENAME" val="DFI.thmx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ATWORKSLIDETHEMENAME" val="DFI.thmx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ATWORKSLIDETHEMENAME" val="DFI.thmx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ATWORKSHAPETHEMENAME" val="SIX_16_9.thmx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ATWORKSHAPETHEMENAME" val="SIX_16_9.thmx"/>
  <p:tag name="OFFICATWORKEXPRESSIONTAG" val="08.03.2016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ATWORKSHAPETHEMENAME" val="SIX_16_9.thmx"/>
  <p:tag name="OFFICATWORKEXPRESSIONTAG" val="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PowerPointImage(&quot;BackgroundFirst&quot;, GetMasterPropertyValue(&quot;Organisation&quot;, &quot;PowerPointDescriptor&quot;))]]"/>
  <p:tag name="OFFICEATWORKPICTUREIDENTIFIER" val="BackgroundFirst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Mastertitelformat bearbeiten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GetMasterPropertyValue(&quot;CustomField&quot;, &quot;PPClassificationFooter&quot;)]]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Author, Da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Click to add titl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Click to add subtitl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PowerPointImage(&quot;BackgroundFirst&quot;, GetMasterPropertyValue(&quot;Organisation&quot;, &quot;PowerPointDescriptor&quot;))]]"/>
  <p:tag name="OFFICEATWORKPICTUREIDENTIFIER" val="BackgroundFirst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GetMasterPropertyValue(&quot;CustomField&quot;, &quot;PPClassificationFooter&quot;)]]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Author, Da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Click to add titl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Click to add subtitl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PowerPointImage(&quot;BackgroundFirst&quot;, GetMasterPropertyValue(&quot;Organisation&quot;, &quot;PowerPointDescriptor&quot;))]]"/>
  <p:tag name="OFFICEATWORKPICTUREIDENTIFIER" val="BackgroundFirst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Mastertextformat bearbeiten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GetMasterPropertyValue(&quot;CustomField&quot;, &quot;PPClassificationFooter&quot;)]]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Author, Da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Click to add titl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Click to add subtitl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PowerPointImage(&quot;BackgroundFirst&quot;, GetMasterPropertyValue(&quot;Organisation&quot;, &quot;PowerPointDescriptorWhite&quot;))]]"/>
  <p:tag name="OFFICEATWORKPICTUREIDENTIFIER" val="BackgroundFirst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GetMasterPropertyValue(&quot;CustomField&quot;, &quot;PPClassificationFooter&quot;)]]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Author, Da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Click to add titl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Click to add subtitl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PowerPointImage(&quot;BackgroundFirst&quot;, GetMasterPropertyValue(&quot;Organisation&quot;, &quot;PowerPointDescriptor&quot;))]]"/>
  <p:tag name="OFFICEATWORKPICTUREIDENTIFIER" val="BackgroundFirst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08.03.201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PowerPointImage(&quot;AdditionalLogo&quot;, IF(GetMasterPropertyValue(&quot;Organisation&quot;, &quot;169AdditionalPictureTitleSlide4&quot;)=&quot;&quot;, Translate(&quot;PP.AdditionalPictureEmpty&quot;), GetMasterPropertyValue(&quot;Organisation&quot;, &quot;169AdditionalPictureTitleSlide4&quot;)))]]&#10;"/>
  <p:tag name="OFFICEATWORKPICTUREIDENTIFIER" val="AdditionalLogo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GetMasterPropertyValue(&quot;CustomField&quot;, &quot;PPClassificationFooter&quot;)]]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Author, Da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Click to add titl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Click to add subtitl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PowerPointImage(&quot;BackgroundFirst&quot;, GetMasterPropertyValue(&quot;Organisation&quot;, &quot;PowerPointDescriptor&quot;))]]"/>
  <p:tag name="OFFICEATWORKPICTUREIDENTIFIER" val="BackgroundFirst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GetMasterPropertyValue(&quot;CustomField&quot;, &quot;PPClassificationFooter&quot;)]]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Click to add text&#10;Second level&#10;Third level&#10;Fourth level&#10;Fifth level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08.03.201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Click to add titl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‹#›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GetMasterPropertyValue(&quot;Organisation&quot;,&quot;Department&quot;)]]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Click to add text&#10;Second level&#10;Third level&#10;Fourth level&#10;Fifth level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08.03.2016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Click to add titl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GetMasterPropertyValue(&quot;Organisation&quot;,&quot;Department&quot;)]]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‹#›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Translate(&quot;Doc.PagePP&quot;)]]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Click to add text&#10;Second level&#10;Third level&#10;Fourth level&#10;Fifth level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Click to add titl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08.03.201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Author, Da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GetMasterPropertyValue(&quot;Organisation&quot;,&quot;Department&quot;)]]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‹#›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Translate(&quot;Doc.PagePP&quot;)]]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Click to add text&#10;Second level&#10;Third level&#10;Fourth level&#10;Fifth leve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Click to add titl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08.03.201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GetMasterPropertyValue(&quot;Organisation&quot;,&quot;Department&quot;)]]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‹#›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Translate(&quot;Doc.PagePP&quot;)]]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Click to add text&#10;Second level&#10;Third level&#10;Fourth level&#10;Fifth leve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Click to add titl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Click to add titl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08.03.2016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GetMasterPropertyValue(&quot;Organisation&quot;,&quot;Department&quot;)]]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‹#›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Translate(&quot;Doc.PagePP&quot;)]]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Click to add text&#10;Second level&#10;Third level&#10;Fourth level&#10;Fifth level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Click to add titl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08.03.2016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GetMasterPropertyValue(&quot;Organisation&quot;,&quot;Department&quot;)]]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‹#›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Click to add subtitl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Translate(&quot;Doc.PagePP&quot;)]]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Click to add text&#10;Second level&#10;Third level&#10;Fourth level&#10;Fifth level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Click to add titl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08.03.2016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GetMasterPropertyValue(&quot;Organisation&quot;,&quot;Department&quot;)]]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‹#›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Translate(&quot;Doc.PagePP&quot;)]]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Chapter 1&#10;Chapter 2&#10;Chapter 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Agenda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08.03.201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PowerPointImage(&quot;BackgroundFirst&quot;, GetMasterPropertyValue(&quot;Organisation&quot;, &quot;PowerPointDescriptor&quot;))]]"/>
  <p:tag name="OFFICEATWORKPICTUREIDENTIFIER" val="BackgroundFirst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GetMasterPropertyValue(&quot;Organisation&quot;,&quot;Department&quot;)]]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‹#›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Translate(&quot;Doc.PagePP&quot;)]]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Chapter 1&#10;Chapter 2&#10;Chapter 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Agenda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08.03.2016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GetMasterPropertyValue(&quot;Organisation&quot;,&quot;Department&quot;)]]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‹#›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[[Translate(&quot;Doc.PagePP&quot;)]]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Chapter 1&#10;Chapter 2&#10;Chapter 3"/>
</p:tagLst>
</file>

<file path=ppt/theme/theme1.xml><?xml version="1.0" encoding="utf-8"?>
<a:theme xmlns:a="http://schemas.openxmlformats.org/drawingml/2006/main" name="SIX_16_9">
  <a:themeElements>
    <a:clrScheme name="Benutzerdefiniert 4">
      <a:dk1>
        <a:srgbClr val="000000"/>
      </a:dk1>
      <a:lt1>
        <a:srgbClr val="FFFFFF"/>
      </a:lt1>
      <a:dk2>
        <a:srgbClr val="DE3919"/>
      </a:dk2>
      <a:lt2>
        <a:srgbClr val="4E4E4E"/>
      </a:lt2>
      <a:accent1>
        <a:srgbClr val="ADA398"/>
      </a:accent1>
      <a:accent2>
        <a:srgbClr val="DE3919"/>
      </a:accent2>
      <a:accent3>
        <a:srgbClr val="4E4E4E"/>
      </a:accent3>
      <a:accent4>
        <a:srgbClr val="88C1E4"/>
      </a:accent4>
      <a:accent5>
        <a:srgbClr val="002C5F"/>
      </a:accent5>
      <a:accent6>
        <a:srgbClr val="DBDBDB"/>
      </a:accent6>
      <a:hlink>
        <a:srgbClr val="88C1E4"/>
      </a:hlink>
      <a:folHlink>
        <a:srgbClr val="88C1E4"/>
      </a:folHlink>
    </a:clrScheme>
    <a:fontScheme name="Six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SIX_16_9" id="{CB9296D5-7BE4-4151-B006-3C73E6F3B95B}" vid="{780F784B-1ABD-4A81-B6F0-23A62132CD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conOverlay xmlns="http://schemas.microsoft.com/sharepoint/v4" xsi:nil="true"/>
    <_dlc_DocId xmlns="1a0e98a7-6911-482b-b503-93a925e2868c">SIXDFI-1319-7691</_dlc_DocId>
    <_dlc_DocIdUrl xmlns="1a0e98a7-6911-482b-b503-93a925e2868c">
      <Url>http://teams.i-connect.six-group.com/dfi/DFIProjectPortfolioPortal/_layouts/DocIdRedir.aspx?ID=SIXDFI-1319-7691</Url>
      <Description>SIXDFI-1319-7691</Description>
    </_dlc_DocIdUrl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DesignTheme>SIX_16_9.thmx</DesignTheme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D78C2A5B8FAB4588DFCEE5A89E5BEB" ma:contentTypeVersion="1" ma:contentTypeDescription="Create a new document." ma:contentTypeScope="" ma:versionID="394800f3e93ebbe5bcdc717a21d94bba">
  <xsd:schema xmlns:xsd="http://www.w3.org/2001/XMLSchema" xmlns:xs="http://www.w3.org/2001/XMLSchema" xmlns:p="http://schemas.microsoft.com/office/2006/metadata/properties" xmlns:ns2="1a0e98a7-6911-482b-b503-93a925e2868c" xmlns:ns3="http://schemas.microsoft.com/sharepoint/v4" targetNamespace="http://schemas.microsoft.com/office/2006/metadata/properties" ma:root="true" ma:fieldsID="dd40cd00ff306bd3f49a0e7ff80bdd4b" ns2:_="" ns3:_="">
    <xsd:import namespace="1a0e98a7-6911-482b-b503-93a925e2868c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0e98a7-6911-482b-b503-93a925e2868c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1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Content typ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CAEC0D4-4AC8-4D86-A627-DD8D636A7040}"/>
</file>

<file path=customXml/itemProps2.xml><?xml version="1.0" encoding="utf-8"?>
<ds:datastoreItem xmlns:ds="http://schemas.openxmlformats.org/officeDocument/2006/customXml" ds:itemID="{DAF896A8-D92C-4AA7-B892-E930135D37F8}"/>
</file>

<file path=customXml/itemProps3.xml><?xml version="1.0" encoding="utf-8"?>
<ds:datastoreItem xmlns:ds="http://schemas.openxmlformats.org/officeDocument/2006/customXml" ds:itemID="{7B2AC1FA-9A6F-4ADC-934F-C323E82240AE}"/>
</file>

<file path=customXml/itemProps4.xml><?xml version="1.0" encoding="utf-8"?>
<ds:datastoreItem xmlns:ds="http://schemas.openxmlformats.org/officeDocument/2006/customXml" ds:itemID="{55DCA401-7A4B-411F-B0DD-10656F2B846D}"/>
</file>

<file path=customXml/itemProps5.xml><?xml version="1.0" encoding="utf-8"?>
<ds:datastoreItem xmlns:ds="http://schemas.openxmlformats.org/officeDocument/2006/customXml" ds:itemID="{A5A3863F-57C3-48C9-9604-B22B0C6BBBEE}"/>
</file>

<file path=docProps/app.xml><?xml version="1.0" encoding="utf-8"?>
<Properties xmlns="http://schemas.openxmlformats.org/officeDocument/2006/extended-properties" xmlns:vt="http://schemas.openxmlformats.org/officeDocument/2006/docPropsVTypes">
  <Template>SIX_16_9</Template>
  <TotalTime>0</TotalTime>
  <Words>916</Words>
  <Application>Microsoft Office PowerPoint</Application>
  <PresentationFormat>Custom</PresentationFormat>
  <Paragraphs>224</Paragraphs>
  <Slides>14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SIX_16_9</vt:lpstr>
      <vt:lpstr>MiFID / MiFIR  - Investor Protection </vt:lpstr>
      <vt:lpstr>PowerPoint Presentation</vt:lpstr>
      <vt:lpstr>PowerPoint Presentation</vt:lpstr>
      <vt:lpstr>PowerPoint Presentation</vt:lpstr>
      <vt:lpstr>MiFID II - Regulatory Framework </vt:lpstr>
      <vt:lpstr>Investor Protection - Highlights (1/5) </vt:lpstr>
      <vt:lpstr>Directives and Amendments Highlights (2/5) </vt:lpstr>
      <vt:lpstr>Directives and Amendments Highlights (3/5) </vt:lpstr>
      <vt:lpstr>PowerPoint Presentation</vt:lpstr>
      <vt:lpstr>Directives and Amendments Highlights (5/5) </vt:lpstr>
      <vt:lpstr>Challenges to the Financial Industry</vt:lpstr>
      <vt:lpstr>MiFID II Target Market</vt:lpstr>
      <vt:lpstr>Main Regulations / Directives - overview</vt:lpstr>
      <vt:lpstr>PowerPoint Presentation</vt:lpstr>
    </vt:vector>
  </TitlesOfParts>
  <Company>officeatwork AG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Vorburger</dc:creator>
  <cp:lastModifiedBy>Gertel, Jacob</cp:lastModifiedBy>
  <cp:revision>164</cp:revision>
  <dcterms:created xsi:type="dcterms:W3CDTF">2012-04-05T23:58:32Z</dcterms:created>
  <dcterms:modified xsi:type="dcterms:W3CDTF">2016-04-14T14:31:37Z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0x010100B3D78C2A5B8FAB4588DFCEE5A89E5BEB</vt:lpwstr>
  </property>
  <property fmtid="{D5CDD505-2E9C-101B-9397-08002B2CF9AE}" pid="3" name="_dlc_DocIdItemGuid">
    <vt:lpwstr>8d49dc47-184a-431e-9f81-04d92c3c0752</vt:lpwstr>
  </property>
</Properties>
</file>